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handoutMasterIdLst>
    <p:handoutMasterId r:id="rId31"/>
  </p:handoutMasterIdLst>
  <p:sldIdLst>
    <p:sldId id="258" r:id="rId2"/>
    <p:sldId id="274" r:id="rId3"/>
    <p:sldId id="282" r:id="rId4"/>
    <p:sldId id="283" r:id="rId5"/>
    <p:sldId id="284" r:id="rId6"/>
    <p:sldId id="278" r:id="rId7"/>
    <p:sldId id="297" r:id="rId8"/>
    <p:sldId id="300" r:id="rId9"/>
    <p:sldId id="301" r:id="rId10"/>
    <p:sldId id="313" r:id="rId11"/>
    <p:sldId id="316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5" r:id="rId21"/>
    <p:sldId id="296" r:id="rId22"/>
    <p:sldId id="304" r:id="rId23"/>
    <p:sldId id="305" r:id="rId24"/>
    <p:sldId id="306" r:id="rId25"/>
    <p:sldId id="314" r:id="rId26"/>
    <p:sldId id="315" r:id="rId27"/>
    <p:sldId id="307" r:id="rId28"/>
    <p:sldId id="308" r:id="rId29"/>
    <p:sldId id="310" r:id="rId30"/>
  </p:sldIdLst>
  <p:sldSz cx="9144000" cy="6858000" type="screen4x3"/>
  <p:notesSz cx="6797675" cy="987425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BE00"/>
    <a:srgbClr val="9BC000"/>
    <a:srgbClr val="98C701"/>
    <a:srgbClr val="7CC701"/>
    <a:srgbClr val="B9B9B9"/>
    <a:srgbClr val="84D501"/>
    <a:srgbClr val="A9D18E"/>
    <a:srgbClr val="CCFF99"/>
    <a:srgbClr val="A4D76B"/>
    <a:srgbClr val="C2E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88667" autoAdjust="0"/>
  </p:normalViewPr>
  <p:slideViewPr>
    <p:cSldViewPr>
      <p:cViewPr varScale="1">
        <p:scale>
          <a:sx n="111" d="100"/>
          <a:sy n="111" d="100"/>
        </p:scale>
        <p:origin x="139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B80339-10E2-4AD9-9F8C-A57E0321F1EC}" type="doc">
      <dgm:prSet loTypeId="urn:microsoft.com/office/officeart/2005/8/layout/venn1" loCatId="relationship" qsTypeId="urn:microsoft.com/office/officeart/2005/8/quickstyle/3d2" qsCatId="3D" csTypeId="urn:microsoft.com/office/officeart/2005/8/colors/colorful5" csCatId="colorful" phldr="1"/>
      <dgm:spPr/>
    </dgm:pt>
    <dgm:pt modelId="{F2D66ADD-DD45-4D14-AC86-191DE21153EE}">
      <dgm:prSet phldrT="[Text]"/>
      <dgm:spPr/>
      <dgm:t>
        <a:bodyPr/>
        <a:lstStyle/>
        <a:p>
          <a:r>
            <a:rPr lang="de-DE" dirty="0" smtClean="0">
              <a:solidFill>
                <a:srgbClr val="002060"/>
              </a:solidFill>
            </a:rPr>
            <a:t>Biologie</a:t>
          </a:r>
          <a:endParaRPr lang="de-DE" dirty="0">
            <a:solidFill>
              <a:srgbClr val="002060"/>
            </a:solidFill>
          </a:endParaRPr>
        </a:p>
      </dgm:t>
    </dgm:pt>
    <dgm:pt modelId="{8C7F8458-9C92-45E1-8754-F6702BDBE858}" type="parTrans" cxnId="{B7E796EF-3424-4EDF-8CD6-17A86F1CD80F}">
      <dgm:prSet/>
      <dgm:spPr/>
      <dgm:t>
        <a:bodyPr/>
        <a:lstStyle/>
        <a:p>
          <a:endParaRPr lang="de-DE"/>
        </a:p>
      </dgm:t>
    </dgm:pt>
    <dgm:pt modelId="{5391634E-4FE6-45E2-A1D9-9657D7213886}" type="sibTrans" cxnId="{B7E796EF-3424-4EDF-8CD6-17A86F1CD80F}">
      <dgm:prSet/>
      <dgm:spPr/>
      <dgm:t>
        <a:bodyPr/>
        <a:lstStyle/>
        <a:p>
          <a:endParaRPr lang="de-DE"/>
        </a:p>
      </dgm:t>
    </dgm:pt>
    <dgm:pt modelId="{8EEFAE56-001D-475F-8036-C57322B23981}">
      <dgm:prSet phldrT="[Text]"/>
      <dgm:spPr/>
      <dgm:t>
        <a:bodyPr/>
        <a:lstStyle/>
        <a:p>
          <a:r>
            <a:rPr lang="de-DE" dirty="0" smtClean="0">
              <a:solidFill>
                <a:srgbClr val="002060"/>
              </a:solidFill>
            </a:rPr>
            <a:t>Physik</a:t>
          </a:r>
          <a:endParaRPr lang="de-DE" dirty="0">
            <a:solidFill>
              <a:srgbClr val="002060"/>
            </a:solidFill>
          </a:endParaRPr>
        </a:p>
      </dgm:t>
    </dgm:pt>
    <dgm:pt modelId="{C291D4A6-4CD8-4900-9CDB-3F98A205BE66}" type="parTrans" cxnId="{11177E35-1EA5-40EC-ACA8-1FC6FAF8D775}">
      <dgm:prSet/>
      <dgm:spPr/>
      <dgm:t>
        <a:bodyPr/>
        <a:lstStyle/>
        <a:p>
          <a:endParaRPr lang="de-DE"/>
        </a:p>
      </dgm:t>
    </dgm:pt>
    <dgm:pt modelId="{C9ABA527-F8B0-479D-8492-CC81D0D15566}" type="sibTrans" cxnId="{11177E35-1EA5-40EC-ACA8-1FC6FAF8D775}">
      <dgm:prSet/>
      <dgm:spPr/>
      <dgm:t>
        <a:bodyPr/>
        <a:lstStyle/>
        <a:p>
          <a:endParaRPr lang="de-DE"/>
        </a:p>
      </dgm:t>
    </dgm:pt>
    <dgm:pt modelId="{767EA318-5150-4C61-AFD1-0426B26805E6}">
      <dgm:prSet phldrT="[Text]"/>
      <dgm:spPr/>
      <dgm:t>
        <a:bodyPr/>
        <a:lstStyle/>
        <a:p>
          <a:r>
            <a:rPr lang="de-DE" dirty="0" smtClean="0">
              <a:solidFill>
                <a:srgbClr val="002060"/>
              </a:solidFill>
            </a:rPr>
            <a:t>Chemie</a:t>
          </a:r>
          <a:endParaRPr lang="de-DE" dirty="0">
            <a:solidFill>
              <a:srgbClr val="002060"/>
            </a:solidFill>
          </a:endParaRPr>
        </a:p>
      </dgm:t>
    </dgm:pt>
    <dgm:pt modelId="{D0C6A390-5BCD-44EC-A60A-A20D24EBF428}" type="parTrans" cxnId="{CC368B86-9FD4-4663-8717-A371E85082D0}">
      <dgm:prSet/>
      <dgm:spPr/>
      <dgm:t>
        <a:bodyPr/>
        <a:lstStyle/>
        <a:p>
          <a:endParaRPr lang="de-DE"/>
        </a:p>
      </dgm:t>
    </dgm:pt>
    <dgm:pt modelId="{D4D0A668-A4AA-4D9F-92BF-5B9645A849DD}" type="sibTrans" cxnId="{CC368B86-9FD4-4663-8717-A371E85082D0}">
      <dgm:prSet/>
      <dgm:spPr/>
      <dgm:t>
        <a:bodyPr/>
        <a:lstStyle/>
        <a:p>
          <a:endParaRPr lang="de-DE"/>
        </a:p>
      </dgm:t>
    </dgm:pt>
    <dgm:pt modelId="{553598A3-926E-4D83-BA57-5CCF8320DB98}" type="pres">
      <dgm:prSet presAssocID="{0DB80339-10E2-4AD9-9F8C-A57E0321F1EC}" presName="compositeShape" presStyleCnt="0">
        <dgm:presLayoutVars>
          <dgm:chMax val="7"/>
          <dgm:dir/>
          <dgm:resizeHandles val="exact"/>
        </dgm:presLayoutVars>
      </dgm:prSet>
      <dgm:spPr/>
    </dgm:pt>
    <dgm:pt modelId="{D9F45BDB-A306-427C-A762-F46379F55E03}" type="pres">
      <dgm:prSet presAssocID="{F2D66ADD-DD45-4D14-AC86-191DE21153EE}" presName="circ1" presStyleLbl="vennNode1" presStyleIdx="0" presStyleCnt="3"/>
      <dgm:spPr/>
      <dgm:t>
        <a:bodyPr/>
        <a:lstStyle/>
        <a:p>
          <a:endParaRPr lang="de-DE"/>
        </a:p>
      </dgm:t>
    </dgm:pt>
    <dgm:pt modelId="{244F4F80-ABF4-48B7-883B-D355BBBEA55C}" type="pres">
      <dgm:prSet presAssocID="{F2D66ADD-DD45-4D14-AC86-191DE21153E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6C1E8A2-CC47-492F-A31E-36D1E1FA4DE8}" type="pres">
      <dgm:prSet presAssocID="{8EEFAE56-001D-475F-8036-C57322B23981}" presName="circ2" presStyleLbl="vennNode1" presStyleIdx="1" presStyleCnt="3"/>
      <dgm:spPr/>
      <dgm:t>
        <a:bodyPr/>
        <a:lstStyle/>
        <a:p>
          <a:endParaRPr lang="de-DE"/>
        </a:p>
      </dgm:t>
    </dgm:pt>
    <dgm:pt modelId="{1ACB77D3-A786-47AB-88AF-1008F5B4DAA4}" type="pres">
      <dgm:prSet presAssocID="{8EEFAE56-001D-475F-8036-C57322B23981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6E33EED-93DD-4B64-A886-40ED9042D9C2}" type="pres">
      <dgm:prSet presAssocID="{767EA318-5150-4C61-AFD1-0426B26805E6}" presName="circ3" presStyleLbl="vennNode1" presStyleIdx="2" presStyleCnt="3"/>
      <dgm:spPr/>
      <dgm:t>
        <a:bodyPr/>
        <a:lstStyle/>
        <a:p>
          <a:endParaRPr lang="de-DE"/>
        </a:p>
      </dgm:t>
    </dgm:pt>
    <dgm:pt modelId="{C8BA05CA-EE7B-40A8-9FFB-DF0FBD02A31C}" type="pres">
      <dgm:prSet presAssocID="{767EA318-5150-4C61-AFD1-0426B26805E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F8C0D3DB-2A0E-462B-879E-F08B388ABF45}" type="presOf" srcId="{767EA318-5150-4C61-AFD1-0426B26805E6}" destId="{C6E33EED-93DD-4B64-A886-40ED9042D9C2}" srcOrd="0" destOrd="0" presId="urn:microsoft.com/office/officeart/2005/8/layout/venn1"/>
    <dgm:cxn modelId="{9C63A210-094C-4D8F-9930-70A5E5B8F493}" type="presOf" srcId="{F2D66ADD-DD45-4D14-AC86-191DE21153EE}" destId="{D9F45BDB-A306-427C-A762-F46379F55E03}" srcOrd="0" destOrd="0" presId="urn:microsoft.com/office/officeart/2005/8/layout/venn1"/>
    <dgm:cxn modelId="{B7E796EF-3424-4EDF-8CD6-17A86F1CD80F}" srcId="{0DB80339-10E2-4AD9-9F8C-A57E0321F1EC}" destId="{F2D66ADD-DD45-4D14-AC86-191DE21153EE}" srcOrd="0" destOrd="0" parTransId="{8C7F8458-9C92-45E1-8754-F6702BDBE858}" sibTransId="{5391634E-4FE6-45E2-A1D9-9657D7213886}"/>
    <dgm:cxn modelId="{18EBD0EC-2CC3-42F4-A5A3-EEEB24EF54AC}" type="presOf" srcId="{767EA318-5150-4C61-AFD1-0426B26805E6}" destId="{C8BA05CA-EE7B-40A8-9FFB-DF0FBD02A31C}" srcOrd="1" destOrd="0" presId="urn:microsoft.com/office/officeart/2005/8/layout/venn1"/>
    <dgm:cxn modelId="{B4308C76-4EF0-4765-BAB7-0150044E9D27}" type="presOf" srcId="{F2D66ADD-DD45-4D14-AC86-191DE21153EE}" destId="{244F4F80-ABF4-48B7-883B-D355BBBEA55C}" srcOrd="1" destOrd="0" presId="urn:microsoft.com/office/officeart/2005/8/layout/venn1"/>
    <dgm:cxn modelId="{E04E240F-46A8-4AF5-A612-25E6CF313BF2}" type="presOf" srcId="{8EEFAE56-001D-475F-8036-C57322B23981}" destId="{A6C1E8A2-CC47-492F-A31E-36D1E1FA4DE8}" srcOrd="0" destOrd="0" presId="urn:microsoft.com/office/officeart/2005/8/layout/venn1"/>
    <dgm:cxn modelId="{11177E35-1EA5-40EC-ACA8-1FC6FAF8D775}" srcId="{0DB80339-10E2-4AD9-9F8C-A57E0321F1EC}" destId="{8EEFAE56-001D-475F-8036-C57322B23981}" srcOrd="1" destOrd="0" parTransId="{C291D4A6-4CD8-4900-9CDB-3F98A205BE66}" sibTransId="{C9ABA527-F8B0-479D-8492-CC81D0D15566}"/>
    <dgm:cxn modelId="{00A51456-D995-4BEB-8B8F-9F40EA018C4F}" type="presOf" srcId="{8EEFAE56-001D-475F-8036-C57322B23981}" destId="{1ACB77D3-A786-47AB-88AF-1008F5B4DAA4}" srcOrd="1" destOrd="0" presId="urn:microsoft.com/office/officeart/2005/8/layout/venn1"/>
    <dgm:cxn modelId="{CC368B86-9FD4-4663-8717-A371E85082D0}" srcId="{0DB80339-10E2-4AD9-9F8C-A57E0321F1EC}" destId="{767EA318-5150-4C61-AFD1-0426B26805E6}" srcOrd="2" destOrd="0" parTransId="{D0C6A390-5BCD-44EC-A60A-A20D24EBF428}" sibTransId="{D4D0A668-A4AA-4D9F-92BF-5B9645A849DD}"/>
    <dgm:cxn modelId="{55772742-01C3-45D9-91EC-D3D1A414EBD6}" type="presOf" srcId="{0DB80339-10E2-4AD9-9F8C-A57E0321F1EC}" destId="{553598A3-926E-4D83-BA57-5CCF8320DB98}" srcOrd="0" destOrd="0" presId="urn:microsoft.com/office/officeart/2005/8/layout/venn1"/>
    <dgm:cxn modelId="{2DB0546B-9E5F-4177-9F1F-799AEE3DDE72}" type="presParOf" srcId="{553598A3-926E-4D83-BA57-5CCF8320DB98}" destId="{D9F45BDB-A306-427C-A762-F46379F55E03}" srcOrd="0" destOrd="0" presId="urn:microsoft.com/office/officeart/2005/8/layout/venn1"/>
    <dgm:cxn modelId="{7B173293-D478-4BBD-9F9B-2E1BAFBC0CA6}" type="presParOf" srcId="{553598A3-926E-4D83-BA57-5CCF8320DB98}" destId="{244F4F80-ABF4-48B7-883B-D355BBBEA55C}" srcOrd="1" destOrd="0" presId="urn:microsoft.com/office/officeart/2005/8/layout/venn1"/>
    <dgm:cxn modelId="{38602C24-CF7A-411A-A1A9-21A4EAE428E8}" type="presParOf" srcId="{553598A3-926E-4D83-BA57-5CCF8320DB98}" destId="{A6C1E8A2-CC47-492F-A31E-36D1E1FA4DE8}" srcOrd="2" destOrd="0" presId="urn:microsoft.com/office/officeart/2005/8/layout/venn1"/>
    <dgm:cxn modelId="{605250C2-7523-4303-BF06-B9D4B49EBF08}" type="presParOf" srcId="{553598A3-926E-4D83-BA57-5CCF8320DB98}" destId="{1ACB77D3-A786-47AB-88AF-1008F5B4DAA4}" srcOrd="3" destOrd="0" presId="urn:microsoft.com/office/officeart/2005/8/layout/venn1"/>
    <dgm:cxn modelId="{49C35F4D-7464-4E62-8F9E-2405D03475D9}" type="presParOf" srcId="{553598A3-926E-4D83-BA57-5CCF8320DB98}" destId="{C6E33EED-93DD-4B64-A886-40ED9042D9C2}" srcOrd="4" destOrd="0" presId="urn:microsoft.com/office/officeart/2005/8/layout/venn1"/>
    <dgm:cxn modelId="{8CDC46DC-E750-4C6D-AC16-882B3DC0BFD2}" type="presParOf" srcId="{553598A3-926E-4D83-BA57-5CCF8320DB98}" destId="{C8BA05CA-EE7B-40A8-9FFB-DF0FBD02A31C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B80339-10E2-4AD9-9F8C-A57E0321F1EC}" type="doc">
      <dgm:prSet loTypeId="urn:microsoft.com/office/officeart/2005/8/layout/venn1" loCatId="relationship" qsTypeId="urn:microsoft.com/office/officeart/2005/8/quickstyle/3d2" qsCatId="3D" csTypeId="urn:microsoft.com/office/officeart/2005/8/colors/colorful5" csCatId="colorful" phldr="1"/>
      <dgm:spPr/>
    </dgm:pt>
    <dgm:pt modelId="{F2D66ADD-DD45-4D14-AC86-191DE21153EE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de-DE" sz="2800" b="1" dirty="0" smtClean="0">
              <a:solidFill>
                <a:srgbClr val="002060"/>
              </a:solidFill>
              <a:latin typeface="+mn-lt"/>
            </a:rPr>
            <a:t>Biologie:</a:t>
          </a:r>
          <a:r>
            <a:rPr lang="de-DE" sz="2800" b="0" dirty="0" smtClean="0">
              <a:solidFill>
                <a:srgbClr val="002060"/>
              </a:solidFill>
              <a:latin typeface="+mn-lt"/>
            </a:rPr>
            <a:t> </a:t>
          </a:r>
        </a:p>
        <a:p>
          <a:pPr>
            <a:spcAft>
              <a:spcPct val="35000"/>
            </a:spcAft>
          </a:pPr>
          <a:r>
            <a:rPr lang="de-DE" sz="2000" b="0" dirty="0" smtClean="0">
              <a:solidFill>
                <a:srgbClr val="002060"/>
              </a:solidFill>
              <a:latin typeface="+mn-lt"/>
            </a:rPr>
            <a:t>Wie wirkt Salz auf Pflanzen?</a:t>
          </a:r>
          <a:r>
            <a:rPr lang="de-DE" sz="1500" b="0" dirty="0" smtClean="0">
              <a:solidFill>
                <a:srgbClr val="002060"/>
              </a:solidFill>
              <a:latin typeface="+mn-lt"/>
            </a:rPr>
            <a:t> </a:t>
          </a:r>
          <a:endParaRPr lang="de-DE" sz="1500" b="0" dirty="0">
            <a:solidFill>
              <a:srgbClr val="002060"/>
            </a:solidFill>
            <a:latin typeface="+mn-lt"/>
          </a:endParaRPr>
        </a:p>
      </dgm:t>
    </dgm:pt>
    <dgm:pt modelId="{8C7F8458-9C92-45E1-8754-F6702BDBE858}" type="parTrans" cxnId="{B7E796EF-3424-4EDF-8CD6-17A86F1CD80F}">
      <dgm:prSet/>
      <dgm:spPr/>
      <dgm:t>
        <a:bodyPr/>
        <a:lstStyle/>
        <a:p>
          <a:endParaRPr lang="de-DE"/>
        </a:p>
      </dgm:t>
    </dgm:pt>
    <dgm:pt modelId="{5391634E-4FE6-45E2-A1D9-9657D7213886}" type="sibTrans" cxnId="{B7E796EF-3424-4EDF-8CD6-17A86F1CD80F}">
      <dgm:prSet/>
      <dgm:spPr/>
      <dgm:t>
        <a:bodyPr/>
        <a:lstStyle/>
        <a:p>
          <a:endParaRPr lang="de-DE"/>
        </a:p>
      </dgm:t>
    </dgm:pt>
    <dgm:pt modelId="{8EEFAE56-001D-475F-8036-C57322B23981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de-DE" sz="2800" b="1" dirty="0" smtClean="0">
              <a:solidFill>
                <a:srgbClr val="002060"/>
              </a:solidFill>
              <a:latin typeface="+mn-lt"/>
            </a:rPr>
            <a:t>Physik: </a:t>
          </a:r>
        </a:p>
        <a:p>
          <a:pPr>
            <a:spcAft>
              <a:spcPct val="35000"/>
            </a:spcAft>
          </a:pPr>
          <a:r>
            <a:rPr lang="de-DE" sz="2000" dirty="0" smtClean="0">
              <a:solidFill>
                <a:srgbClr val="002060"/>
              </a:solidFill>
              <a:latin typeface="+mn-lt"/>
            </a:rPr>
            <a:t>Was ist bei Gewitter gefährlicher: Im See oder im Meer schwimmen? </a:t>
          </a:r>
          <a:endParaRPr lang="de-DE" sz="2000" dirty="0">
            <a:solidFill>
              <a:srgbClr val="002060"/>
            </a:solidFill>
            <a:latin typeface="+mn-lt"/>
          </a:endParaRPr>
        </a:p>
      </dgm:t>
    </dgm:pt>
    <dgm:pt modelId="{C291D4A6-4CD8-4900-9CDB-3F98A205BE66}" type="parTrans" cxnId="{11177E35-1EA5-40EC-ACA8-1FC6FAF8D775}">
      <dgm:prSet/>
      <dgm:spPr/>
      <dgm:t>
        <a:bodyPr/>
        <a:lstStyle/>
        <a:p>
          <a:endParaRPr lang="de-DE"/>
        </a:p>
      </dgm:t>
    </dgm:pt>
    <dgm:pt modelId="{C9ABA527-F8B0-479D-8492-CC81D0D15566}" type="sibTrans" cxnId="{11177E35-1EA5-40EC-ACA8-1FC6FAF8D775}">
      <dgm:prSet/>
      <dgm:spPr/>
      <dgm:t>
        <a:bodyPr/>
        <a:lstStyle/>
        <a:p>
          <a:endParaRPr lang="de-DE"/>
        </a:p>
      </dgm:t>
    </dgm:pt>
    <dgm:pt modelId="{767EA318-5150-4C61-AFD1-0426B26805E6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de-DE" sz="2800" b="1" dirty="0" smtClean="0">
              <a:solidFill>
                <a:srgbClr val="002060"/>
              </a:solidFill>
              <a:latin typeface="+mn-lt"/>
            </a:rPr>
            <a:t>Chemie: </a:t>
          </a:r>
        </a:p>
        <a:p>
          <a:pPr>
            <a:spcAft>
              <a:spcPct val="35000"/>
            </a:spcAft>
          </a:pPr>
          <a:r>
            <a:rPr lang="de-DE" sz="2000" dirty="0" smtClean="0">
              <a:solidFill>
                <a:srgbClr val="002060"/>
              </a:solidFill>
              <a:latin typeface="+mn-lt"/>
            </a:rPr>
            <a:t>Wann sollte man das Salz beim Nudelkochen ins Wasser geben? </a:t>
          </a:r>
          <a:endParaRPr lang="de-DE" sz="2000" dirty="0">
            <a:solidFill>
              <a:srgbClr val="002060"/>
            </a:solidFill>
            <a:latin typeface="+mn-lt"/>
          </a:endParaRPr>
        </a:p>
      </dgm:t>
    </dgm:pt>
    <dgm:pt modelId="{D0C6A390-5BCD-44EC-A60A-A20D24EBF428}" type="parTrans" cxnId="{CC368B86-9FD4-4663-8717-A371E85082D0}">
      <dgm:prSet/>
      <dgm:spPr/>
      <dgm:t>
        <a:bodyPr/>
        <a:lstStyle/>
        <a:p>
          <a:endParaRPr lang="de-DE"/>
        </a:p>
      </dgm:t>
    </dgm:pt>
    <dgm:pt modelId="{D4D0A668-A4AA-4D9F-92BF-5B9645A849DD}" type="sibTrans" cxnId="{CC368B86-9FD4-4663-8717-A371E85082D0}">
      <dgm:prSet/>
      <dgm:spPr/>
      <dgm:t>
        <a:bodyPr/>
        <a:lstStyle/>
        <a:p>
          <a:endParaRPr lang="de-DE"/>
        </a:p>
      </dgm:t>
    </dgm:pt>
    <dgm:pt modelId="{553598A3-926E-4D83-BA57-5CCF8320DB98}" type="pres">
      <dgm:prSet presAssocID="{0DB80339-10E2-4AD9-9F8C-A57E0321F1EC}" presName="compositeShape" presStyleCnt="0">
        <dgm:presLayoutVars>
          <dgm:chMax val="7"/>
          <dgm:dir/>
          <dgm:resizeHandles val="exact"/>
        </dgm:presLayoutVars>
      </dgm:prSet>
      <dgm:spPr/>
    </dgm:pt>
    <dgm:pt modelId="{D9F45BDB-A306-427C-A762-F46379F55E03}" type="pres">
      <dgm:prSet presAssocID="{F2D66ADD-DD45-4D14-AC86-191DE21153EE}" presName="circ1" presStyleLbl="vennNode1" presStyleIdx="0" presStyleCnt="3" custScaleX="118224"/>
      <dgm:spPr/>
      <dgm:t>
        <a:bodyPr/>
        <a:lstStyle/>
        <a:p>
          <a:endParaRPr lang="de-DE"/>
        </a:p>
      </dgm:t>
    </dgm:pt>
    <dgm:pt modelId="{244F4F80-ABF4-48B7-883B-D355BBBEA55C}" type="pres">
      <dgm:prSet presAssocID="{F2D66ADD-DD45-4D14-AC86-191DE21153E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6C1E8A2-CC47-492F-A31E-36D1E1FA4DE8}" type="pres">
      <dgm:prSet presAssocID="{8EEFAE56-001D-475F-8036-C57322B23981}" presName="circ2" presStyleLbl="vennNode1" presStyleIdx="1" presStyleCnt="3" custScaleX="134038" custLinFactNeighborX="17319" custLinFactNeighborY="4833"/>
      <dgm:spPr/>
      <dgm:t>
        <a:bodyPr/>
        <a:lstStyle/>
        <a:p>
          <a:endParaRPr lang="de-DE"/>
        </a:p>
      </dgm:t>
    </dgm:pt>
    <dgm:pt modelId="{1ACB77D3-A786-47AB-88AF-1008F5B4DAA4}" type="pres">
      <dgm:prSet presAssocID="{8EEFAE56-001D-475F-8036-C57322B23981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6E33EED-93DD-4B64-A886-40ED9042D9C2}" type="pres">
      <dgm:prSet presAssocID="{767EA318-5150-4C61-AFD1-0426B26805E6}" presName="circ3" presStyleLbl="vennNode1" presStyleIdx="2" presStyleCnt="3" custScaleX="128017" custLinFactNeighborX="-18002" custLinFactNeighborY="4833"/>
      <dgm:spPr/>
      <dgm:t>
        <a:bodyPr/>
        <a:lstStyle/>
        <a:p>
          <a:endParaRPr lang="de-DE"/>
        </a:p>
      </dgm:t>
    </dgm:pt>
    <dgm:pt modelId="{C8BA05CA-EE7B-40A8-9FFB-DF0FBD02A31C}" type="pres">
      <dgm:prSet presAssocID="{767EA318-5150-4C61-AFD1-0426B26805E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B7E796EF-3424-4EDF-8CD6-17A86F1CD80F}" srcId="{0DB80339-10E2-4AD9-9F8C-A57E0321F1EC}" destId="{F2D66ADD-DD45-4D14-AC86-191DE21153EE}" srcOrd="0" destOrd="0" parTransId="{8C7F8458-9C92-45E1-8754-F6702BDBE858}" sibTransId="{5391634E-4FE6-45E2-A1D9-9657D7213886}"/>
    <dgm:cxn modelId="{573D5F56-F657-4D45-8D06-900DDBD0FE9A}" type="presOf" srcId="{F2D66ADD-DD45-4D14-AC86-191DE21153EE}" destId="{D9F45BDB-A306-427C-A762-F46379F55E03}" srcOrd="0" destOrd="0" presId="urn:microsoft.com/office/officeart/2005/8/layout/venn1"/>
    <dgm:cxn modelId="{11177E35-1EA5-40EC-ACA8-1FC6FAF8D775}" srcId="{0DB80339-10E2-4AD9-9F8C-A57E0321F1EC}" destId="{8EEFAE56-001D-475F-8036-C57322B23981}" srcOrd="1" destOrd="0" parTransId="{C291D4A6-4CD8-4900-9CDB-3F98A205BE66}" sibTransId="{C9ABA527-F8B0-479D-8492-CC81D0D15566}"/>
    <dgm:cxn modelId="{1ED1AC41-FDB4-4041-AD01-E1D3BBED74B4}" type="presOf" srcId="{0DB80339-10E2-4AD9-9F8C-A57E0321F1EC}" destId="{553598A3-926E-4D83-BA57-5CCF8320DB98}" srcOrd="0" destOrd="0" presId="urn:microsoft.com/office/officeart/2005/8/layout/venn1"/>
    <dgm:cxn modelId="{09AB0DF7-D1D0-4EAF-AF98-CE4D6B8918E9}" type="presOf" srcId="{8EEFAE56-001D-475F-8036-C57322B23981}" destId="{A6C1E8A2-CC47-492F-A31E-36D1E1FA4DE8}" srcOrd="0" destOrd="0" presId="urn:microsoft.com/office/officeart/2005/8/layout/venn1"/>
    <dgm:cxn modelId="{2A5CD546-41D8-4322-976C-BC03318BD9A5}" type="presOf" srcId="{F2D66ADD-DD45-4D14-AC86-191DE21153EE}" destId="{244F4F80-ABF4-48B7-883B-D355BBBEA55C}" srcOrd="1" destOrd="0" presId="urn:microsoft.com/office/officeart/2005/8/layout/venn1"/>
    <dgm:cxn modelId="{3759273B-0E94-4A5A-8122-CC6EE7FC2D06}" type="presOf" srcId="{767EA318-5150-4C61-AFD1-0426B26805E6}" destId="{C8BA05CA-EE7B-40A8-9FFB-DF0FBD02A31C}" srcOrd="1" destOrd="0" presId="urn:microsoft.com/office/officeart/2005/8/layout/venn1"/>
    <dgm:cxn modelId="{CC368B86-9FD4-4663-8717-A371E85082D0}" srcId="{0DB80339-10E2-4AD9-9F8C-A57E0321F1EC}" destId="{767EA318-5150-4C61-AFD1-0426B26805E6}" srcOrd="2" destOrd="0" parTransId="{D0C6A390-5BCD-44EC-A60A-A20D24EBF428}" sibTransId="{D4D0A668-A4AA-4D9F-92BF-5B9645A849DD}"/>
    <dgm:cxn modelId="{FB50A118-1E05-4349-A9B3-2B5E7864CF0B}" type="presOf" srcId="{767EA318-5150-4C61-AFD1-0426B26805E6}" destId="{C6E33EED-93DD-4B64-A886-40ED9042D9C2}" srcOrd="0" destOrd="0" presId="urn:microsoft.com/office/officeart/2005/8/layout/venn1"/>
    <dgm:cxn modelId="{362BB40E-2C0C-43A9-8AF1-5B3CE7874350}" type="presOf" srcId="{8EEFAE56-001D-475F-8036-C57322B23981}" destId="{1ACB77D3-A786-47AB-88AF-1008F5B4DAA4}" srcOrd="1" destOrd="0" presId="urn:microsoft.com/office/officeart/2005/8/layout/venn1"/>
    <dgm:cxn modelId="{3EAE71A7-00FA-4A0D-932B-8EA4D2E62068}" type="presParOf" srcId="{553598A3-926E-4D83-BA57-5CCF8320DB98}" destId="{D9F45BDB-A306-427C-A762-F46379F55E03}" srcOrd="0" destOrd="0" presId="urn:microsoft.com/office/officeart/2005/8/layout/venn1"/>
    <dgm:cxn modelId="{C6F847A1-1D8A-4337-AD80-928F166DC67C}" type="presParOf" srcId="{553598A3-926E-4D83-BA57-5CCF8320DB98}" destId="{244F4F80-ABF4-48B7-883B-D355BBBEA55C}" srcOrd="1" destOrd="0" presId="urn:microsoft.com/office/officeart/2005/8/layout/venn1"/>
    <dgm:cxn modelId="{FC54F13A-5906-4143-A942-FC73EAFEAA0F}" type="presParOf" srcId="{553598A3-926E-4D83-BA57-5CCF8320DB98}" destId="{A6C1E8A2-CC47-492F-A31E-36D1E1FA4DE8}" srcOrd="2" destOrd="0" presId="urn:microsoft.com/office/officeart/2005/8/layout/venn1"/>
    <dgm:cxn modelId="{9B9C7A1B-B670-43B0-BC9D-1729939E1D94}" type="presParOf" srcId="{553598A3-926E-4D83-BA57-5CCF8320DB98}" destId="{1ACB77D3-A786-47AB-88AF-1008F5B4DAA4}" srcOrd="3" destOrd="0" presId="urn:microsoft.com/office/officeart/2005/8/layout/venn1"/>
    <dgm:cxn modelId="{4F53EDB1-A14B-4CD6-A098-453FAB1A1610}" type="presParOf" srcId="{553598A3-926E-4D83-BA57-5CCF8320DB98}" destId="{C6E33EED-93DD-4B64-A886-40ED9042D9C2}" srcOrd="4" destOrd="0" presId="urn:microsoft.com/office/officeart/2005/8/layout/venn1"/>
    <dgm:cxn modelId="{DFD4EAE4-D491-4DE7-82C0-60444C57A4B8}" type="presParOf" srcId="{553598A3-926E-4D83-BA57-5CCF8320DB98}" destId="{C8BA05CA-EE7B-40A8-9FFB-DF0FBD02A31C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B80339-10E2-4AD9-9F8C-A57E0321F1EC}" type="doc">
      <dgm:prSet loTypeId="urn:microsoft.com/office/officeart/2005/8/layout/venn1" loCatId="relationship" qsTypeId="urn:microsoft.com/office/officeart/2005/8/quickstyle/3d2" qsCatId="3D" csTypeId="urn:microsoft.com/office/officeart/2005/8/colors/colorful5" csCatId="colorful" phldr="1"/>
      <dgm:spPr/>
    </dgm:pt>
    <dgm:pt modelId="{F2D66ADD-DD45-4D14-AC86-191DE21153EE}">
      <dgm:prSet phldrT="[Text]"/>
      <dgm:spPr/>
      <dgm:t>
        <a:bodyPr/>
        <a:lstStyle/>
        <a:p>
          <a:r>
            <a:rPr lang="de-DE" dirty="0" smtClean="0">
              <a:solidFill>
                <a:srgbClr val="002060"/>
              </a:solidFill>
            </a:rPr>
            <a:t>Deutsch</a:t>
          </a:r>
          <a:endParaRPr lang="de-DE" dirty="0">
            <a:solidFill>
              <a:srgbClr val="002060"/>
            </a:solidFill>
          </a:endParaRPr>
        </a:p>
      </dgm:t>
    </dgm:pt>
    <dgm:pt modelId="{8C7F8458-9C92-45E1-8754-F6702BDBE858}" type="parTrans" cxnId="{B7E796EF-3424-4EDF-8CD6-17A86F1CD80F}">
      <dgm:prSet/>
      <dgm:spPr/>
      <dgm:t>
        <a:bodyPr/>
        <a:lstStyle/>
        <a:p>
          <a:endParaRPr lang="de-DE"/>
        </a:p>
      </dgm:t>
    </dgm:pt>
    <dgm:pt modelId="{5391634E-4FE6-45E2-A1D9-9657D7213886}" type="sibTrans" cxnId="{B7E796EF-3424-4EDF-8CD6-17A86F1CD80F}">
      <dgm:prSet/>
      <dgm:spPr/>
      <dgm:t>
        <a:bodyPr/>
        <a:lstStyle/>
        <a:p>
          <a:endParaRPr lang="de-DE"/>
        </a:p>
      </dgm:t>
    </dgm:pt>
    <dgm:pt modelId="{8EEFAE56-001D-475F-8036-C57322B23981}">
      <dgm:prSet phldrT="[Text]"/>
      <dgm:spPr/>
      <dgm:t>
        <a:bodyPr/>
        <a:lstStyle/>
        <a:p>
          <a:r>
            <a:rPr lang="de-DE" dirty="0" smtClean="0">
              <a:solidFill>
                <a:srgbClr val="002060"/>
              </a:solidFill>
            </a:rPr>
            <a:t>Kunst</a:t>
          </a:r>
          <a:endParaRPr lang="de-DE" dirty="0">
            <a:solidFill>
              <a:srgbClr val="002060"/>
            </a:solidFill>
          </a:endParaRPr>
        </a:p>
      </dgm:t>
    </dgm:pt>
    <dgm:pt modelId="{C291D4A6-4CD8-4900-9CDB-3F98A205BE66}" type="parTrans" cxnId="{11177E35-1EA5-40EC-ACA8-1FC6FAF8D775}">
      <dgm:prSet/>
      <dgm:spPr/>
      <dgm:t>
        <a:bodyPr/>
        <a:lstStyle/>
        <a:p>
          <a:endParaRPr lang="de-DE"/>
        </a:p>
      </dgm:t>
    </dgm:pt>
    <dgm:pt modelId="{C9ABA527-F8B0-479D-8492-CC81D0D15566}" type="sibTrans" cxnId="{11177E35-1EA5-40EC-ACA8-1FC6FAF8D775}">
      <dgm:prSet/>
      <dgm:spPr/>
      <dgm:t>
        <a:bodyPr/>
        <a:lstStyle/>
        <a:p>
          <a:endParaRPr lang="de-DE"/>
        </a:p>
      </dgm:t>
    </dgm:pt>
    <dgm:pt modelId="{767EA318-5150-4C61-AFD1-0426B26805E6}">
      <dgm:prSet phldrT="[Text]"/>
      <dgm:spPr/>
      <dgm:t>
        <a:bodyPr/>
        <a:lstStyle/>
        <a:p>
          <a:r>
            <a:rPr lang="de-DE" dirty="0" smtClean="0">
              <a:solidFill>
                <a:srgbClr val="002060"/>
              </a:solidFill>
            </a:rPr>
            <a:t>Musik</a:t>
          </a:r>
          <a:endParaRPr lang="de-DE" dirty="0">
            <a:solidFill>
              <a:srgbClr val="002060"/>
            </a:solidFill>
          </a:endParaRPr>
        </a:p>
      </dgm:t>
    </dgm:pt>
    <dgm:pt modelId="{D0C6A390-5BCD-44EC-A60A-A20D24EBF428}" type="parTrans" cxnId="{CC368B86-9FD4-4663-8717-A371E85082D0}">
      <dgm:prSet/>
      <dgm:spPr/>
      <dgm:t>
        <a:bodyPr/>
        <a:lstStyle/>
        <a:p>
          <a:endParaRPr lang="de-DE"/>
        </a:p>
      </dgm:t>
    </dgm:pt>
    <dgm:pt modelId="{D4D0A668-A4AA-4D9F-92BF-5B9645A849DD}" type="sibTrans" cxnId="{CC368B86-9FD4-4663-8717-A371E85082D0}">
      <dgm:prSet/>
      <dgm:spPr/>
      <dgm:t>
        <a:bodyPr/>
        <a:lstStyle/>
        <a:p>
          <a:endParaRPr lang="de-DE"/>
        </a:p>
      </dgm:t>
    </dgm:pt>
    <dgm:pt modelId="{68D4BE32-A6AF-4A68-82A5-0A6D1AF4F6AA}">
      <dgm:prSet/>
      <dgm:spPr/>
      <dgm:t>
        <a:bodyPr/>
        <a:lstStyle/>
        <a:p>
          <a:r>
            <a:rPr lang="de-DE" dirty="0" smtClean="0">
              <a:solidFill>
                <a:srgbClr val="002060"/>
              </a:solidFill>
            </a:rPr>
            <a:t>Sport</a:t>
          </a:r>
          <a:endParaRPr lang="de-DE" dirty="0">
            <a:solidFill>
              <a:srgbClr val="002060"/>
            </a:solidFill>
          </a:endParaRPr>
        </a:p>
      </dgm:t>
    </dgm:pt>
    <dgm:pt modelId="{F08FE352-6178-4536-956C-7950EBBA6B03}" type="parTrans" cxnId="{039A843B-7E96-4E36-826D-73B5B438D4A3}">
      <dgm:prSet/>
      <dgm:spPr/>
      <dgm:t>
        <a:bodyPr/>
        <a:lstStyle/>
        <a:p>
          <a:endParaRPr lang="de-DE"/>
        </a:p>
      </dgm:t>
    </dgm:pt>
    <dgm:pt modelId="{56B26BB6-F7A3-4A60-A63E-04AD220BAED7}" type="sibTrans" cxnId="{039A843B-7E96-4E36-826D-73B5B438D4A3}">
      <dgm:prSet/>
      <dgm:spPr/>
      <dgm:t>
        <a:bodyPr/>
        <a:lstStyle/>
        <a:p>
          <a:endParaRPr lang="de-DE"/>
        </a:p>
      </dgm:t>
    </dgm:pt>
    <dgm:pt modelId="{553598A3-926E-4D83-BA57-5CCF8320DB98}" type="pres">
      <dgm:prSet presAssocID="{0DB80339-10E2-4AD9-9F8C-A57E0321F1EC}" presName="compositeShape" presStyleCnt="0">
        <dgm:presLayoutVars>
          <dgm:chMax val="7"/>
          <dgm:dir/>
          <dgm:resizeHandles val="exact"/>
        </dgm:presLayoutVars>
      </dgm:prSet>
      <dgm:spPr/>
    </dgm:pt>
    <dgm:pt modelId="{D9F45BDB-A306-427C-A762-F46379F55E03}" type="pres">
      <dgm:prSet presAssocID="{F2D66ADD-DD45-4D14-AC86-191DE21153EE}" presName="circ1" presStyleLbl="vennNode1" presStyleIdx="0" presStyleCnt="4"/>
      <dgm:spPr/>
      <dgm:t>
        <a:bodyPr/>
        <a:lstStyle/>
        <a:p>
          <a:endParaRPr lang="de-DE"/>
        </a:p>
      </dgm:t>
    </dgm:pt>
    <dgm:pt modelId="{244F4F80-ABF4-48B7-883B-D355BBBEA55C}" type="pres">
      <dgm:prSet presAssocID="{F2D66ADD-DD45-4D14-AC86-191DE21153E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6C1E8A2-CC47-492F-A31E-36D1E1FA4DE8}" type="pres">
      <dgm:prSet presAssocID="{8EEFAE56-001D-475F-8036-C57322B23981}" presName="circ2" presStyleLbl="vennNode1" presStyleIdx="1" presStyleCnt="4"/>
      <dgm:spPr/>
      <dgm:t>
        <a:bodyPr/>
        <a:lstStyle/>
        <a:p>
          <a:endParaRPr lang="de-DE"/>
        </a:p>
      </dgm:t>
    </dgm:pt>
    <dgm:pt modelId="{1ACB77D3-A786-47AB-88AF-1008F5B4DAA4}" type="pres">
      <dgm:prSet presAssocID="{8EEFAE56-001D-475F-8036-C57322B23981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6E33EED-93DD-4B64-A886-40ED9042D9C2}" type="pres">
      <dgm:prSet presAssocID="{767EA318-5150-4C61-AFD1-0426B26805E6}" presName="circ3" presStyleLbl="vennNode1" presStyleIdx="2" presStyleCnt="4"/>
      <dgm:spPr/>
      <dgm:t>
        <a:bodyPr/>
        <a:lstStyle/>
        <a:p>
          <a:endParaRPr lang="de-DE"/>
        </a:p>
      </dgm:t>
    </dgm:pt>
    <dgm:pt modelId="{C8BA05CA-EE7B-40A8-9FFB-DF0FBD02A31C}" type="pres">
      <dgm:prSet presAssocID="{767EA318-5150-4C61-AFD1-0426B26805E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FADA52F-C6E7-40BC-81CA-827731331662}" type="pres">
      <dgm:prSet presAssocID="{68D4BE32-A6AF-4A68-82A5-0A6D1AF4F6AA}" presName="circ4" presStyleLbl="vennNode1" presStyleIdx="3" presStyleCnt="4"/>
      <dgm:spPr/>
      <dgm:t>
        <a:bodyPr/>
        <a:lstStyle/>
        <a:p>
          <a:endParaRPr lang="de-DE"/>
        </a:p>
      </dgm:t>
    </dgm:pt>
    <dgm:pt modelId="{89033947-6FDC-49CE-8C3B-6078540A88EC}" type="pres">
      <dgm:prSet presAssocID="{68D4BE32-A6AF-4A68-82A5-0A6D1AF4F6AA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039A843B-7E96-4E36-826D-73B5B438D4A3}" srcId="{0DB80339-10E2-4AD9-9F8C-A57E0321F1EC}" destId="{68D4BE32-A6AF-4A68-82A5-0A6D1AF4F6AA}" srcOrd="3" destOrd="0" parTransId="{F08FE352-6178-4536-956C-7950EBBA6B03}" sibTransId="{56B26BB6-F7A3-4A60-A63E-04AD220BAED7}"/>
    <dgm:cxn modelId="{6219725F-C2B7-4353-8E7E-4C702E51EF96}" type="presOf" srcId="{F2D66ADD-DD45-4D14-AC86-191DE21153EE}" destId="{D9F45BDB-A306-427C-A762-F46379F55E03}" srcOrd="0" destOrd="0" presId="urn:microsoft.com/office/officeart/2005/8/layout/venn1"/>
    <dgm:cxn modelId="{B7E796EF-3424-4EDF-8CD6-17A86F1CD80F}" srcId="{0DB80339-10E2-4AD9-9F8C-A57E0321F1EC}" destId="{F2D66ADD-DD45-4D14-AC86-191DE21153EE}" srcOrd="0" destOrd="0" parTransId="{8C7F8458-9C92-45E1-8754-F6702BDBE858}" sibTransId="{5391634E-4FE6-45E2-A1D9-9657D7213886}"/>
    <dgm:cxn modelId="{1DBA45EA-73A0-4C90-B576-A581636F58E5}" type="presOf" srcId="{8EEFAE56-001D-475F-8036-C57322B23981}" destId="{1ACB77D3-A786-47AB-88AF-1008F5B4DAA4}" srcOrd="1" destOrd="0" presId="urn:microsoft.com/office/officeart/2005/8/layout/venn1"/>
    <dgm:cxn modelId="{11177E35-1EA5-40EC-ACA8-1FC6FAF8D775}" srcId="{0DB80339-10E2-4AD9-9F8C-A57E0321F1EC}" destId="{8EEFAE56-001D-475F-8036-C57322B23981}" srcOrd="1" destOrd="0" parTransId="{C291D4A6-4CD8-4900-9CDB-3F98A205BE66}" sibTransId="{C9ABA527-F8B0-479D-8492-CC81D0D15566}"/>
    <dgm:cxn modelId="{5BB15476-DE80-42FD-953C-D5CB0285B2A7}" type="presOf" srcId="{8EEFAE56-001D-475F-8036-C57322B23981}" destId="{A6C1E8A2-CC47-492F-A31E-36D1E1FA4DE8}" srcOrd="0" destOrd="0" presId="urn:microsoft.com/office/officeart/2005/8/layout/venn1"/>
    <dgm:cxn modelId="{CC368B86-9FD4-4663-8717-A371E85082D0}" srcId="{0DB80339-10E2-4AD9-9F8C-A57E0321F1EC}" destId="{767EA318-5150-4C61-AFD1-0426B26805E6}" srcOrd="2" destOrd="0" parTransId="{D0C6A390-5BCD-44EC-A60A-A20D24EBF428}" sibTransId="{D4D0A668-A4AA-4D9F-92BF-5B9645A849DD}"/>
    <dgm:cxn modelId="{47933145-D310-49F6-BDD3-822AEB02DCED}" type="presOf" srcId="{F2D66ADD-DD45-4D14-AC86-191DE21153EE}" destId="{244F4F80-ABF4-48B7-883B-D355BBBEA55C}" srcOrd="1" destOrd="0" presId="urn:microsoft.com/office/officeart/2005/8/layout/venn1"/>
    <dgm:cxn modelId="{4068B18D-EB07-4421-A4F6-E57B62E3D9C5}" type="presOf" srcId="{68D4BE32-A6AF-4A68-82A5-0A6D1AF4F6AA}" destId="{DFADA52F-C6E7-40BC-81CA-827731331662}" srcOrd="0" destOrd="0" presId="urn:microsoft.com/office/officeart/2005/8/layout/venn1"/>
    <dgm:cxn modelId="{D3B8E5C8-FA27-4F66-B944-67EF856F4E90}" type="presOf" srcId="{0DB80339-10E2-4AD9-9F8C-A57E0321F1EC}" destId="{553598A3-926E-4D83-BA57-5CCF8320DB98}" srcOrd="0" destOrd="0" presId="urn:microsoft.com/office/officeart/2005/8/layout/venn1"/>
    <dgm:cxn modelId="{A580CC07-15F7-4652-A273-A8CA0F7A58CB}" type="presOf" srcId="{767EA318-5150-4C61-AFD1-0426B26805E6}" destId="{C6E33EED-93DD-4B64-A886-40ED9042D9C2}" srcOrd="0" destOrd="0" presId="urn:microsoft.com/office/officeart/2005/8/layout/venn1"/>
    <dgm:cxn modelId="{1B6D81CD-1B38-4AE1-935B-5B0B837F29D5}" type="presOf" srcId="{68D4BE32-A6AF-4A68-82A5-0A6D1AF4F6AA}" destId="{89033947-6FDC-49CE-8C3B-6078540A88EC}" srcOrd="1" destOrd="0" presId="urn:microsoft.com/office/officeart/2005/8/layout/venn1"/>
    <dgm:cxn modelId="{E1C7C9F3-D204-4B64-B206-421F5B58DB95}" type="presOf" srcId="{767EA318-5150-4C61-AFD1-0426B26805E6}" destId="{C8BA05CA-EE7B-40A8-9FFB-DF0FBD02A31C}" srcOrd="1" destOrd="0" presId="urn:microsoft.com/office/officeart/2005/8/layout/venn1"/>
    <dgm:cxn modelId="{96C04617-CBC2-4DFC-84BF-276523CE40EB}" type="presParOf" srcId="{553598A3-926E-4D83-BA57-5CCF8320DB98}" destId="{D9F45BDB-A306-427C-A762-F46379F55E03}" srcOrd="0" destOrd="0" presId="urn:microsoft.com/office/officeart/2005/8/layout/venn1"/>
    <dgm:cxn modelId="{677DD130-303C-4FC0-9F73-739BF675DA89}" type="presParOf" srcId="{553598A3-926E-4D83-BA57-5CCF8320DB98}" destId="{244F4F80-ABF4-48B7-883B-D355BBBEA55C}" srcOrd="1" destOrd="0" presId="urn:microsoft.com/office/officeart/2005/8/layout/venn1"/>
    <dgm:cxn modelId="{FBCB7065-6739-4A52-AA2A-A13B7F4D1338}" type="presParOf" srcId="{553598A3-926E-4D83-BA57-5CCF8320DB98}" destId="{A6C1E8A2-CC47-492F-A31E-36D1E1FA4DE8}" srcOrd="2" destOrd="0" presId="urn:microsoft.com/office/officeart/2005/8/layout/venn1"/>
    <dgm:cxn modelId="{AEAFB376-A356-42AB-BCDF-600C821856D7}" type="presParOf" srcId="{553598A3-926E-4D83-BA57-5CCF8320DB98}" destId="{1ACB77D3-A786-47AB-88AF-1008F5B4DAA4}" srcOrd="3" destOrd="0" presId="urn:microsoft.com/office/officeart/2005/8/layout/venn1"/>
    <dgm:cxn modelId="{254E39EE-0E7F-4207-B697-A1700E0641F3}" type="presParOf" srcId="{553598A3-926E-4D83-BA57-5CCF8320DB98}" destId="{C6E33EED-93DD-4B64-A886-40ED9042D9C2}" srcOrd="4" destOrd="0" presId="urn:microsoft.com/office/officeart/2005/8/layout/venn1"/>
    <dgm:cxn modelId="{B7F82A05-8630-4C40-AE25-0242293DBAB7}" type="presParOf" srcId="{553598A3-926E-4D83-BA57-5CCF8320DB98}" destId="{C8BA05CA-EE7B-40A8-9FFB-DF0FBD02A31C}" srcOrd="5" destOrd="0" presId="urn:microsoft.com/office/officeart/2005/8/layout/venn1"/>
    <dgm:cxn modelId="{36FE49C5-EA40-4F94-A90B-FC46B2570F1C}" type="presParOf" srcId="{553598A3-926E-4D83-BA57-5CCF8320DB98}" destId="{DFADA52F-C6E7-40BC-81CA-827731331662}" srcOrd="6" destOrd="0" presId="urn:microsoft.com/office/officeart/2005/8/layout/venn1"/>
    <dgm:cxn modelId="{6B4C834D-2C8C-4113-8AA4-B8E9CD5326C6}" type="presParOf" srcId="{553598A3-926E-4D83-BA57-5CCF8320DB98}" destId="{89033947-6FDC-49CE-8C3B-6078540A88EC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DB80339-10E2-4AD9-9F8C-A57E0321F1EC}" type="doc">
      <dgm:prSet loTypeId="urn:microsoft.com/office/officeart/2005/8/layout/venn1" loCatId="relationship" qsTypeId="urn:microsoft.com/office/officeart/2005/8/quickstyle/3d2" qsCatId="3D" csTypeId="urn:microsoft.com/office/officeart/2005/8/colors/colorful5" csCatId="colorful" phldr="1"/>
      <dgm:spPr/>
    </dgm:pt>
    <dgm:pt modelId="{F2D66ADD-DD45-4D14-AC86-191DE21153EE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de-DE" sz="2800" b="1" dirty="0" smtClean="0">
              <a:solidFill>
                <a:srgbClr val="002060"/>
              </a:solidFill>
              <a:latin typeface="+mn-lt"/>
            </a:rPr>
            <a:t>Deutsch:</a:t>
          </a:r>
          <a:r>
            <a:rPr lang="de-DE" sz="2800" b="0" dirty="0" smtClean="0">
              <a:solidFill>
                <a:srgbClr val="002060"/>
              </a:solidFill>
              <a:latin typeface="+mn-lt"/>
            </a:rPr>
            <a:t> </a:t>
          </a:r>
        </a:p>
        <a:p>
          <a:pPr>
            <a:spcAft>
              <a:spcPct val="35000"/>
            </a:spcAft>
          </a:pPr>
          <a:r>
            <a:rPr lang="de-DE" sz="2000" b="0" dirty="0" smtClean="0">
              <a:solidFill>
                <a:srgbClr val="002060"/>
              </a:solidFill>
              <a:latin typeface="+mn-lt"/>
            </a:rPr>
            <a:t>Literarische Texte aufgreifen und gestalten</a:t>
          </a:r>
          <a:endParaRPr lang="de-DE" sz="1500" b="0" dirty="0">
            <a:solidFill>
              <a:srgbClr val="002060"/>
            </a:solidFill>
            <a:latin typeface="+mn-lt"/>
          </a:endParaRPr>
        </a:p>
      </dgm:t>
    </dgm:pt>
    <dgm:pt modelId="{8C7F8458-9C92-45E1-8754-F6702BDBE858}" type="parTrans" cxnId="{B7E796EF-3424-4EDF-8CD6-17A86F1CD80F}">
      <dgm:prSet/>
      <dgm:spPr/>
      <dgm:t>
        <a:bodyPr/>
        <a:lstStyle/>
        <a:p>
          <a:endParaRPr lang="de-DE"/>
        </a:p>
      </dgm:t>
    </dgm:pt>
    <dgm:pt modelId="{5391634E-4FE6-45E2-A1D9-9657D7213886}" type="sibTrans" cxnId="{B7E796EF-3424-4EDF-8CD6-17A86F1CD80F}">
      <dgm:prSet/>
      <dgm:spPr/>
      <dgm:t>
        <a:bodyPr/>
        <a:lstStyle/>
        <a:p>
          <a:endParaRPr lang="de-DE"/>
        </a:p>
      </dgm:t>
    </dgm:pt>
    <dgm:pt modelId="{8EEFAE56-001D-475F-8036-C57322B23981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de-DE" sz="2800" b="1" dirty="0" smtClean="0">
              <a:solidFill>
                <a:srgbClr val="002060"/>
              </a:solidFill>
              <a:latin typeface="+mn-lt"/>
            </a:rPr>
            <a:t>Kunst: </a:t>
          </a:r>
        </a:p>
        <a:p>
          <a:pPr>
            <a:spcAft>
              <a:spcPct val="35000"/>
            </a:spcAft>
          </a:pPr>
          <a:r>
            <a:rPr lang="de-DE" sz="2000" dirty="0" smtClean="0">
              <a:solidFill>
                <a:srgbClr val="002060"/>
              </a:solidFill>
              <a:latin typeface="+mn-lt"/>
            </a:rPr>
            <a:t>Kulissen und Kostüme gestalten </a:t>
          </a:r>
          <a:endParaRPr lang="de-DE" sz="2000" dirty="0">
            <a:solidFill>
              <a:srgbClr val="002060"/>
            </a:solidFill>
            <a:latin typeface="+mn-lt"/>
          </a:endParaRPr>
        </a:p>
      </dgm:t>
    </dgm:pt>
    <dgm:pt modelId="{C291D4A6-4CD8-4900-9CDB-3F98A205BE66}" type="parTrans" cxnId="{11177E35-1EA5-40EC-ACA8-1FC6FAF8D775}">
      <dgm:prSet/>
      <dgm:spPr/>
      <dgm:t>
        <a:bodyPr/>
        <a:lstStyle/>
        <a:p>
          <a:endParaRPr lang="de-DE"/>
        </a:p>
      </dgm:t>
    </dgm:pt>
    <dgm:pt modelId="{C9ABA527-F8B0-479D-8492-CC81D0D15566}" type="sibTrans" cxnId="{11177E35-1EA5-40EC-ACA8-1FC6FAF8D775}">
      <dgm:prSet/>
      <dgm:spPr/>
      <dgm:t>
        <a:bodyPr/>
        <a:lstStyle/>
        <a:p>
          <a:endParaRPr lang="de-DE"/>
        </a:p>
      </dgm:t>
    </dgm:pt>
    <dgm:pt modelId="{767EA318-5150-4C61-AFD1-0426B26805E6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de-DE" sz="2800" b="1" dirty="0" smtClean="0">
              <a:solidFill>
                <a:srgbClr val="002060"/>
              </a:solidFill>
              <a:latin typeface="+mn-lt"/>
            </a:rPr>
            <a:t>Musik: </a:t>
          </a:r>
        </a:p>
        <a:p>
          <a:pPr>
            <a:spcAft>
              <a:spcPct val="35000"/>
            </a:spcAft>
          </a:pPr>
          <a:r>
            <a:rPr lang="de-DE" sz="2000" dirty="0" smtClean="0">
              <a:solidFill>
                <a:srgbClr val="002060"/>
              </a:solidFill>
              <a:latin typeface="+mn-lt"/>
            </a:rPr>
            <a:t>Stimme, Musik und Geräusche einsetzen </a:t>
          </a:r>
          <a:endParaRPr lang="de-DE" sz="2000" dirty="0">
            <a:solidFill>
              <a:srgbClr val="002060"/>
            </a:solidFill>
            <a:latin typeface="+mn-lt"/>
          </a:endParaRPr>
        </a:p>
      </dgm:t>
    </dgm:pt>
    <dgm:pt modelId="{D0C6A390-5BCD-44EC-A60A-A20D24EBF428}" type="parTrans" cxnId="{CC368B86-9FD4-4663-8717-A371E85082D0}">
      <dgm:prSet/>
      <dgm:spPr/>
      <dgm:t>
        <a:bodyPr/>
        <a:lstStyle/>
        <a:p>
          <a:endParaRPr lang="de-DE"/>
        </a:p>
      </dgm:t>
    </dgm:pt>
    <dgm:pt modelId="{D4D0A668-A4AA-4D9F-92BF-5B9645A849DD}" type="sibTrans" cxnId="{CC368B86-9FD4-4663-8717-A371E85082D0}">
      <dgm:prSet/>
      <dgm:spPr/>
      <dgm:t>
        <a:bodyPr/>
        <a:lstStyle/>
        <a:p>
          <a:endParaRPr lang="de-DE"/>
        </a:p>
      </dgm:t>
    </dgm:pt>
    <dgm:pt modelId="{8E726514-E532-4CAC-9266-471E16C33D1F}">
      <dgm:prSet custT="1"/>
      <dgm:spPr/>
      <dgm:t>
        <a:bodyPr/>
        <a:lstStyle/>
        <a:p>
          <a:r>
            <a:rPr lang="de-DE" sz="2800" b="1" dirty="0" smtClean="0">
              <a:solidFill>
                <a:srgbClr val="002060"/>
              </a:solidFill>
              <a:latin typeface="+mn-lt"/>
            </a:rPr>
            <a:t>Sport: </a:t>
          </a:r>
          <a:r>
            <a:rPr lang="de-DE" sz="2000" dirty="0" smtClean="0">
              <a:solidFill>
                <a:srgbClr val="002060"/>
              </a:solidFill>
              <a:latin typeface="+mn-lt"/>
            </a:rPr>
            <a:t>Arme und  Beine bewegen, tanzen, springen</a:t>
          </a:r>
          <a:endParaRPr lang="de-DE" sz="2000" dirty="0">
            <a:solidFill>
              <a:srgbClr val="002060"/>
            </a:solidFill>
            <a:latin typeface="+mn-lt"/>
          </a:endParaRPr>
        </a:p>
      </dgm:t>
    </dgm:pt>
    <dgm:pt modelId="{4927725D-27D4-4359-BED8-2C1AAB2D240C}" type="parTrans" cxnId="{C32A397B-79AA-433E-81F9-F2BA480E9EC3}">
      <dgm:prSet/>
      <dgm:spPr/>
      <dgm:t>
        <a:bodyPr/>
        <a:lstStyle/>
        <a:p>
          <a:endParaRPr lang="de-DE"/>
        </a:p>
      </dgm:t>
    </dgm:pt>
    <dgm:pt modelId="{64CD43FA-A501-4E30-989A-D6588815F3F1}" type="sibTrans" cxnId="{C32A397B-79AA-433E-81F9-F2BA480E9EC3}">
      <dgm:prSet/>
      <dgm:spPr/>
      <dgm:t>
        <a:bodyPr/>
        <a:lstStyle/>
        <a:p>
          <a:endParaRPr lang="de-DE"/>
        </a:p>
      </dgm:t>
    </dgm:pt>
    <dgm:pt modelId="{553598A3-926E-4D83-BA57-5CCF8320DB98}" type="pres">
      <dgm:prSet presAssocID="{0DB80339-10E2-4AD9-9F8C-A57E0321F1EC}" presName="compositeShape" presStyleCnt="0">
        <dgm:presLayoutVars>
          <dgm:chMax val="7"/>
          <dgm:dir/>
          <dgm:resizeHandles val="exact"/>
        </dgm:presLayoutVars>
      </dgm:prSet>
      <dgm:spPr/>
    </dgm:pt>
    <dgm:pt modelId="{D9F45BDB-A306-427C-A762-F46379F55E03}" type="pres">
      <dgm:prSet presAssocID="{F2D66ADD-DD45-4D14-AC86-191DE21153EE}" presName="circ1" presStyleLbl="vennNode1" presStyleIdx="0" presStyleCnt="4" custScaleX="146324" custLinFactNeighborX="-4672" custLinFactNeighborY="-1339"/>
      <dgm:spPr/>
      <dgm:t>
        <a:bodyPr/>
        <a:lstStyle/>
        <a:p>
          <a:endParaRPr lang="de-DE"/>
        </a:p>
      </dgm:t>
    </dgm:pt>
    <dgm:pt modelId="{244F4F80-ABF4-48B7-883B-D355BBBEA55C}" type="pres">
      <dgm:prSet presAssocID="{F2D66ADD-DD45-4D14-AC86-191DE21153E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6C1E8A2-CC47-492F-A31E-36D1E1FA4DE8}" type="pres">
      <dgm:prSet presAssocID="{8EEFAE56-001D-475F-8036-C57322B23981}" presName="circ2" presStyleLbl="vennNode1" presStyleIdx="1" presStyleCnt="4" custScaleX="148192" custLinFactNeighborX="7698" custLinFactNeighborY="-88"/>
      <dgm:spPr/>
      <dgm:t>
        <a:bodyPr/>
        <a:lstStyle/>
        <a:p>
          <a:endParaRPr lang="de-DE"/>
        </a:p>
      </dgm:t>
    </dgm:pt>
    <dgm:pt modelId="{1ACB77D3-A786-47AB-88AF-1008F5B4DAA4}" type="pres">
      <dgm:prSet presAssocID="{8EEFAE56-001D-475F-8036-C57322B23981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6E33EED-93DD-4B64-A886-40ED9042D9C2}" type="pres">
      <dgm:prSet presAssocID="{767EA318-5150-4C61-AFD1-0426B26805E6}" presName="circ3" presStyleLbl="vennNode1" presStyleIdx="2" presStyleCnt="4" custScaleX="148377" custScaleY="102335" custLinFactNeighborX="-8117" custLinFactNeighborY="1693"/>
      <dgm:spPr/>
      <dgm:t>
        <a:bodyPr/>
        <a:lstStyle/>
        <a:p>
          <a:endParaRPr lang="de-DE"/>
        </a:p>
      </dgm:t>
    </dgm:pt>
    <dgm:pt modelId="{C8BA05CA-EE7B-40A8-9FFB-DF0FBD02A31C}" type="pres">
      <dgm:prSet presAssocID="{767EA318-5150-4C61-AFD1-0426B26805E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9ED10E5-AAAC-4036-A812-C76D4AFCFA49}" type="pres">
      <dgm:prSet presAssocID="{8E726514-E532-4CAC-9266-471E16C33D1F}" presName="circ4" presStyleLbl="vennNode1" presStyleIdx="3" presStyleCnt="4" custScaleX="143168" custScaleY="101882" custLinFactNeighborX="-14986" custLinFactNeighborY="1991"/>
      <dgm:spPr/>
      <dgm:t>
        <a:bodyPr/>
        <a:lstStyle/>
        <a:p>
          <a:endParaRPr lang="de-DE"/>
        </a:p>
      </dgm:t>
    </dgm:pt>
    <dgm:pt modelId="{F0A89F40-DD74-4458-B96F-0A9AFCA786CF}" type="pres">
      <dgm:prSet presAssocID="{8E726514-E532-4CAC-9266-471E16C33D1F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B7E796EF-3424-4EDF-8CD6-17A86F1CD80F}" srcId="{0DB80339-10E2-4AD9-9F8C-A57E0321F1EC}" destId="{F2D66ADD-DD45-4D14-AC86-191DE21153EE}" srcOrd="0" destOrd="0" parTransId="{8C7F8458-9C92-45E1-8754-F6702BDBE858}" sibTransId="{5391634E-4FE6-45E2-A1D9-9657D7213886}"/>
    <dgm:cxn modelId="{5288780C-3EDA-4AB6-A512-62AB56B502AE}" type="presOf" srcId="{767EA318-5150-4C61-AFD1-0426B26805E6}" destId="{C6E33EED-93DD-4B64-A886-40ED9042D9C2}" srcOrd="0" destOrd="0" presId="urn:microsoft.com/office/officeart/2005/8/layout/venn1"/>
    <dgm:cxn modelId="{70CA4FA7-2CA7-4B67-B21E-EE98AD61D912}" type="presOf" srcId="{8E726514-E532-4CAC-9266-471E16C33D1F}" destId="{F0A89F40-DD74-4458-B96F-0A9AFCA786CF}" srcOrd="1" destOrd="0" presId="urn:microsoft.com/office/officeart/2005/8/layout/venn1"/>
    <dgm:cxn modelId="{11177E35-1EA5-40EC-ACA8-1FC6FAF8D775}" srcId="{0DB80339-10E2-4AD9-9F8C-A57E0321F1EC}" destId="{8EEFAE56-001D-475F-8036-C57322B23981}" srcOrd="1" destOrd="0" parTransId="{C291D4A6-4CD8-4900-9CDB-3F98A205BE66}" sibTransId="{C9ABA527-F8B0-479D-8492-CC81D0D15566}"/>
    <dgm:cxn modelId="{1D971C2C-48CE-4355-9860-AD3492CB666C}" type="presOf" srcId="{8EEFAE56-001D-475F-8036-C57322B23981}" destId="{1ACB77D3-A786-47AB-88AF-1008F5B4DAA4}" srcOrd="1" destOrd="0" presId="urn:microsoft.com/office/officeart/2005/8/layout/venn1"/>
    <dgm:cxn modelId="{96B9ED87-3CD0-4080-A2CF-8E1700CA9D94}" type="presOf" srcId="{8E726514-E532-4CAC-9266-471E16C33D1F}" destId="{B9ED10E5-AAAC-4036-A812-C76D4AFCFA49}" srcOrd="0" destOrd="0" presId="urn:microsoft.com/office/officeart/2005/8/layout/venn1"/>
    <dgm:cxn modelId="{2E10D81C-5EB7-48BC-A2B8-D8B6BF9CC286}" type="presOf" srcId="{F2D66ADD-DD45-4D14-AC86-191DE21153EE}" destId="{244F4F80-ABF4-48B7-883B-D355BBBEA55C}" srcOrd="1" destOrd="0" presId="urn:microsoft.com/office/officeart/2005/8/layout/venn1"/>
    <dgm:cxn modelId="{B321C888-0A44-43F7-9319-B04FB4BDF0A6}" type="presOf" srcId="{8EEFAE56-001D-475F-8036-C57322B23981}" destId="{A6C1E8A2-CC47-492F-A31E-36D1E1FA4DE8}" srcOrd="0" destOrd="0" presId="urn:microsoft.com/office/officeart/2005/8/layout/venn1"/>
    <dgm:cxn modelId="{CC368B86-9FD4-4663-8717-A371E85082D0}" srcId="{0DB80339-10E2-4AD9-9F8C-A57E0321F1EC}" destId="{767EA318-5150-4C61-AFD1-0426B26805E6}" srcOrd="2" destOrd="0" parTransId="{D0C6A390-5BCD-44EC-A60A-A20D24EBF428}" sibTransId="{D4D0A668-A4AA-4D9F-92BF-5B9645A849DD}"/>
    <dgm:cxn modelId="{C2AFD2BC-4C0E-49F8-A2F3-37E1658BAC9C}" type="presOf" srcId="{767EA318-5150-4C61-AFD1-0426B26805E6}" destId="{C8BA05CA-EE7B-40A8-9FFB-DF0FBD02A31C}" srcOrd="1" destOrd="0" presId="urn:microsoft.com/office/officeart/2005/8/layout/venn1"/>
    <dgm:cxn modelId="{24A99779-A49C-46A7-A9CA-236A898B6419}" type="presOf" srcId="{F2D66ADD-DD45-4D14-AC86-191DE21153EE}" destId="{D9F45BDB-A306-427C-A762-F46379F55E03}" srcOrd="0" destOrd="0" presId="urn:microsoft.com/office/officeart/2005/8/layout/venn1"/>
    <dgm:cxn modelId="{C32A397B-79AA-433E-81F9-F2BA480E9EC3}" srcId="{0DB80339-10E2-4AD9-9F8C-A57E0321F1EC}" destId="{8E726514-E532-4CAC-9266-471E16C33D1F}" srcOrd="3" destOrd="0" parTransId="{4927725D-27D4-4359-BED8-2C1AAB2D240C}" sibTransId="{64CD43FA-A501-4E30-989A-D6588815F3F1}"/>
    <dgm:cxn modelId="{166634A9-8B0A-49CC-BA83-4F446AD14FAC}" type="presOf" srcId="{0DB80339-10E2-4AD9-9F8C-A57E0321F1EC}" destId="{553598A3-926E-4D83-BA57-5CCF8320DB98}" srcOrd="0" destOrd="0" presId="urn:microsoft.com/office/officeart/2005/8/layout/venn1"/>
    <dgm:cxn modelId="{B9142B6B-C95D-4218-A7D5-3EE6A847E219}" type="presParOf" srcId="{553598A3-926E-4D83-BA57-5CCF8320DB98}" destId="{D9F45BDB-A306-427C-A762-F46379F55E03}" srcOrd="0" destOrd="0" presId="urn:microsoft.com/office/officeart/2005/8/layout/venn1"/>
    <dgm:cxn modelId="{4EAFFC6A-0257-4C2B-8CC9-49020143F844}" type="presParOf" srcId="{553598A3-926E-4D83-BA57-5CCF8320DB98}" destId="{244F4F80-ABF4-48B7-883B-D355BBBEA55C}" srcOrd="1" destOrd="0" presId="urn:microsoft.com/office/officeart/2005/8/layout/venn1"/>
    <dgm:cxn modelId="{4DB4A5F0-3904-47F9-9C30-1910EF72D1E5}" type="presParOf" srcId="{553598A3-926E-4D83-BA57-5CCF8320DB98}" destId="{A6C1E8A2-CC47-492F-A31E-36D1E1FA4DE8}" srcOrd="2" destOrd="0" presId="urn:microsoft.com/office/officeart/2005/8/layout/venn1"/>
    <dgm:cxn modelId="{8AB4FBDC-1FA4-426F-8D75-012BA5BD9AAD}" type="presParOf" srcId="{553598A3-926E-4D83-BA57-5CCF8320DB98}" destId="{1ACB77D3-A786-47AB-88AF-1008F5B4DAA4}" srcOrd="3" destOrd="0" presId="urn:microsoft.com/office/officeart/2005/8/layout/venn1"/>
    <dgm:cxn modelId="{915AAEC3-2B6F-468A-9F7A-B0449E89080E}" type="presParOf" srcId="{553598A3-926E-4D83-BA57-5CCF8320DB98}" destId="{C6E33EED-93DD-4B64-A886-40ED9042D9C2}" srcOrd="4" destOrd="0" presId="urn:microsoft.com/office/officeart/2005/8/layout/venn1"/>
    <dgm:cxn modelId="{9572F0E0-3016-46DD-AA25-149F442D8C63}" type="presParOf" srcId="{553598A3-926E-4D83-BA57-5CCF8320DB98}" destId="{C8BA05CA-EE7B-40A8-9FFB-DF0FBD02A31C}" srcOrd="5" destOrd="0" presId="urn:microsoft.com/office/officeart/2005/8/layout/venn1"/>
    <dgm:cxn modelId="{82885984-B72C-4346-BA1A-2CDC0FC94620}" type="presParOf" srcId="{553598A3-926E-4D83-BA57-5CCF8320DB98}" destId="{B9ED10E5-AAAC-4036-A812-C76D4AFCFA49}" srcOrd="6" destOrd="0" presId="urn:microsoft.com/office/officeart/2005/8/layout/venn1"/>
    <dgm:cxn modelId="{7136D29C-58D0-4E1E-A40F-C725720E3542}" type="presParOf" srcId="{553598A3-926E-4D83-BA57-5CCF8320DB98}" destId="{F0A89F40-DD74-4458-B96F-0A9AFCA786CF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DB80339-10E2-4AD9-9F8C-A57E0321F1EC}" type="doc">
      <dgm:prSet loTypeId="urn:microsoft.com/office/officeart/2005/8/layout/venn1" loCatId="relationship" qsTypeId="urn:microsoft.com/office/officeart/2005/8/quickstyle/3d2" qsCatId="3D" csTypeId="urn:microsoft.com/office/officeart/2005/8/colors/colorful5" csCatId="colorful" phldr="1"/>
      <dgm:spPr/>
    </dgm:pt>
    <dgm:pt modelId="{553598A3-926E-4D83-BA57-5CCF8320DB98}" type="pres">
      <dgm:prSet presAssocID="{0DB80339-10E2-4AD9-9F8C-A57E0321F1EC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03B8E35E-37ED-4128-B74D-47F15040FD72}" type="presOf" srcId="{0DB80339-10E2-4AD9-9F8C-A57E0321F1EC}" destId="{553598A3-926E-4D83-BA57-5CCF8320DB98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DB80339-10E2-4AD9-9F8C-A57E0321F1EC}" type="doc">
      <dgm:prSet loTypeId="urn:microsoft.com/office/officeart/2005/8/layout/venn1" loCatId="relationship" qsTypeId="urn:microsoft.com/office/officeart/2005/8/quickstyle/3d2" qsCatId="3D" csTypeId="urn:microsoft.com/office/officeart/2005/8/colors/colorful5" csCatId="colorful" phldr="1"/>
      <dgm:spPr/>
    </dgm:pt>
    <dgm:pt modelId="{F2D66ADD-DD45-4D14-AC86-191DE21153EE}">
      <dgm:prSet phldrT="[Text]"/>
      <dgm:spPr/>
      <dgm:t>
        <a:bodyPr/>
        <a:lstStyle/>
        <a:p>
          <a:r>
            <a:rPr lang="de-DE" smtClean="0">
              <a:solidFill>
                <a:srgbClr val="002060"/>
              </a:solidFill>
            </a:rPr>
            <a:t>Wirtschaft</a:t>
          </a:r>
          <a:endParaRPr lang="de-DE" dirty="0">
            <a:solidFill>
              <a:srgbClr val="002060"/>
            </a:solidFill>
          </a:endParaRPr>
        </a:p>
      </dgm:t>
    </dgm:pt>
    <dgm:pt modelId="{8C7F8458-9C92-45E1-8754-F6702BDBE858}" type="parTrans" cxnId="{B7E796EF-3424-4EDF-8CD6-17A86F1CD80F}">
      <dgm:prSet/>
      <dgm:spPr/>
      <dgm:t>
        <a:bodyPr/>
        <a:lstStyle/>
        <a:p>
          <a:endParaRPr lang="de-DE"/>
        </a:p>
      </dgm:t>
    </dgm:pt>
    <dgm:pt modelId="{5391634E-4FE6-45E2-A1D9-9657D7213886}" type="sibTrans" cxnId="{B7E796EF-3424-4EDF-8CD6-17A86F1CD80F}">
      <dgm:prSet/>
      <dgm:spPr/>
      <dgm:t>
        <a:bodyPr/>
        <a:lstStyle/>
        <a:p>
          <a:endParaRPr lang="de-DE"/>
        </a:p>
      </dgm:t>
    </dgm:pt>
    <dgm:pt modelId="{8EEFAE56-001D-475F-8036-C57322B23981}">
      <dgm:prSet phldrT="[Text]"/>
      <dgm:spPr/>
      <dgm:t>
        <a:bodyPr/>
        <a:lstStyle/>
        <a:p>
          <a:r>
            <a:rPr lang="de-DE" smtClean="0">
              <a:solidFill>
                <a:srgbClr val="002060"/>
              </a:solidFill>
            </a:rPr>
            <a:t>Technik</a:t>
          </a:r>
          <a:endParaRPr lang="de-DE" dirty="0">
            <a:solidFill>
              <a:srgbClr val="002060"/>
            </a:solidFill>
          </a:endParaRPr>
        </a:p>
      </dgm:t>
    </dgm:pt>
    <dgm:pt modelId="{C291D4A6-4CD8-4900-9CDB-3F98A205BE66}" type="parTrans" cxnId="{11177E35-1EA5-40EC-ACA8-1FC6FAF8D775}">
      <dgm:prSet/>
      <dgm:spPr/>
      <dgm:t>
        <a:bodyPr/>
        <a:lstStyle/>
        <a:p>
          <a:endParaRPr lang="de-DE"/>
        </a:p>
      </dgm:t>
    </dgm:pt>
    <dgm:pt modelId="{C9ABA527-F8B0-479D-8492-CC81D0D15566}" type="sibTrans" cxnId="{11177E35-1EA5-40EC-ACA8-1FC6FAF8D775}">
      <dgm:prSet/>
      <dgm:spPr/>
      <dgm:t>
        <a:bodyPr/>
        <a:lstStyle/>
        <a:p>
          <a:endParaRPr lang="de-DE"/>
        </a:p>
      </dgm:t>
    </dgm:pt>
    <dgm:pt modelId="{767EA318-5150-4C61-AFD1-0426B26805E6}">
      <dgm:prSet phldrT="[Text]"/>
      <dgm:spPr/>
      <dgm:t>
        <a:bodyPr/>
        <a:lstStyle/>
        <a:p>
          <a:r>
            <a:rPr lang="de-DE" dirty="0" smtClean="0">
              <a:solidFill>
                <a:srgbClr val="002060"/>
              </a:solidFill>
            </a:rPr>
            <a:t>Hauswirtschaft</a:t>
          </a:r>
          <a:endParaRPr lang="de-DE" dirty="0">
            <a:solidFill>
              <a:srgbClr val="002060"/>
            </a:solidFill>
          </a:endParaRPr>
        </a:p>
      </dgm:t>
    </dgm:pt>
    <dgm:pt modelId="{D0C6A390-5BCD-44EC-A60A-A20D24EBF428}" type="parTrans" cxnId="{CC368B86-9FD4-4663-8717-A371E85082D0}">
      <dgm:prSet/>
      <dgm:spPr/>
      <dgm:t>
        <a:bodyPr/>
        <a:lstStyle/>
        <a:p>
          <a:endParaRPr lang="de-DE"/>
        </a:p>
      </dgm:t>
    </dgm:pt>
    <dgm:pt modelId="{D4D0A668-A4AA-4D9F-92BF-5B9645A849DD}" type="sibTrans" cxnId="{CC368B86-9FD4-4663-8717-A371E85082D0}">
      <dgm:prSet/>
      <dgm:spPr/>
      <dgm:t>
        <a:bodyPr/>
        <a:lstStyle/>
        <a:p>
          <a:endParaRPr lang="de-DE"/>
        </a:p>
      </dgm:t>
    </dgm:pt>
    <dgm:pt modelId="{553598A3-926E-4D83-BA57-5CCF8320DB98}" type="pres">
      <dgm:prSet presAssocID="{0DB80339-10E2-4AD9-9F8C-A57E0321F1EC}" presName="compositeShape" presStyleCnt="0">
        <dgm:presLayoutVars>
          <dgm:chMax val="7"/>
          <dgm:dir/>
          <dgm:resizeHandles val="exact"/>
        </dgm:presLayoutVars>
      </dgm:prSet>
      <dgm:spPr/>
    </dgm:pt>
    <dgm:pt modelId="{D9F45BDB-A306-427C-A762-F46379F55E03}" type="pres">
      <dgm:prSet presAssocID="{F2D66ADD-DD45-4D14-AC86-191DE21153EE}" presName="circ1" presStyleLbl="vennNode1" presStyleIdx="0" presStyleCnt="3"/>
      <dgm:spPr/>
      <dgm:t>
        <a:bodyPr/>
        <a:lstStyle/>
        <a:p>
          <a:endParaRPr lang="de-DE"/>
        </a:p>
      </dgm:t>
    </dgm:pt>
    <dgm:pt modelId="{244F4F80-ABF4-48B7-883B-D355BBBEA55C}" type="pres">
      <dgm:prSet presAssocID="{F2D66ADD-DD45-4D14-AC86-191DE21153E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6C1E8A2-CC47-492F-A31E-36D1E1FA4DE8}" type="pres">
      <dgm:prSet presAssocID="{8EEFAE56-001D-475F-8036-C57322B23981}" presName="circ2" presStyleLbl="vennNode1" presStyleIdx="1" presStyleCnt="3"/>
      <dgm:spPr/>
      <dgm:t>
        <a:bodyPr/>
        <a:lstStyle/>
        <a:p>
          <a:endParaRPr lang="de-DE"/>
        </a:p>
      </dgm:t>
    </dgm:pt>
    <dgm:pt modelId="{1ACB77D3-A786-47AB-88AF-1008F5B4DAA4}" type="pres">
      <dgm:prSet presAssocID="{8EEFAE56-001D-475F-8036-C57322B23981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6E33EED-93DD-4B64-A886-40ED9042D9C2}" type="pres">
      <dgm:prSet presAssocID="{767EA318-5150-4C61-AFD1-0426B26805E6}" presName="circ3" presStyleLbl="vennNode1" presStyleIdx="2" presStyleCnt="3"/>
      <dgm:spPr/>
      <dgm:t>
        <a:bodyPr/>
        <a:lstStyle/>
        <a:p>
          <a:endParaRPr lang="de-DE"/>
        </a:p>
      </dgm:t>
    </dgm:pt>
    <dgm:pt modelId="{C8BA05CA-EE7B-40A8-9FFB-DF0FBD02A31C}" type="pres">
      <dgm:prSet presAssocID="{767EA318-5150-4C61-AFD1-0426B26805E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F8C0D3DB-2A0E-462B-879E-F08B388ABF45}" type="presOf" srcId="{767EA318-5150-4C61-AFD1-0426B26805E6}" destId="{C6E33EED-93DD-4B64-A886-40ED9042D9C2}" srcOrd="0" destOrd="0" presId="urn:microsoft.com/office/officeart/2005/8/layout/venn1"/>
    <dgm:cxn modelId="{9C63A210-094C-4D8F-9930-70A5E5B8F493}" type="presOf" srcId="{F2D66ADD-DD45-4D14-AC86-191DE21153EE}" destId="{D9F45BDB-A306-427C-A762-F46379F55E03}" srcOrd="0" destOrd="0" presId="urn:microsoft.com/office/officeart/2005/8/layout/venn1"/>
    <dgm:cxn modelId="{B7E796EF-3424-4EDF-8CD6-17A86F1CD80F}" srcId="{0DB80339-10E2-4AD9-9F8C-A57E0321F1EC}" destId="{F2D66ADD-DD45-4D14-AC86-191DE21153EE}" srcOrd="0" destOrd="0" parTransId="{8C7F8458-9C92-45E1-8754-F6702BDBE858}" sibTransId="{5391634E-4FE6-45E2-A1D9-9657D7213886}"/>
    <dgm:cxn modelId="{18EBD0EC-2CC3-42F4-A5A3-EEEB24EF54AC}" type="presOf" srcId="{767EA318-5150-4C61-AFD1-0426B26805E6}" destId="{C8BA05CA-EE7B-40A8-9FFB-DF0FBD02A31C}" srcOrd="1" destOrd="0" presId="urn:microsoft.com/office/officeart/2005/8/layout/venn1"/>
    <dgm:cxn modelId="{B4308C76-4EF0-4765-BAB7-0150044E9D27}" type="presOf" srcId="{F2D66ADD-DD45-4D14-AC86-191DE21153EE}" destId="{244F4F80-ABF4-48B7-883B-D355BBBEA55C}" srcOrd="1" destOrd="0" presId="urn:microsoft.com/office/officeart/2005/8/layout/venn1"/>
    <dgm:cxn modelId="{E04E240F-46A8-4AF5-A612-25E6CF313BF2}" type="presOf" srcId="{8EEFAE56-001D-475F-8036-C57322B23981}" destId="{A6C1E8A2-CC47-492F-A31E-36D1E1FA4DE8}" srcOrd="0" destOrd="0" presId="urn:microsoft.com/office/officeart/2005/8/layout/venn1"/>
    <dgm:cxn modelId="{11177E35-1EA5-40EC-ACA8-1FC6FAF8D775}" srcId="{0DB80339-10E2-4AD9-9F8C-A57E0321F1EC}" destId="{8EEFAE56-001D-475F-8036-C57322B23981}" srcOrd="1" destOrd="0" parTransId="{C291D4A6-4CD8-4900-9CDB-3F98A205BE66}" sibTransId="{C9ABA527-F8B0-479D-8492-CC81D0D15566}"/>
    <dgm:cxn modelId="{00A51456-D995-4BEB-8B8F-9F40EA018C4F}" type="presOf" srcId="{8EEFAE56-001D-475F-8036-C57322B23981}" destId="{1ACB77D3-A786-47AB-88AF-1008F5B4DAA4}" srcOrd="1" destOrd="0" presId="urn:microsoft.com/office/officeart/2005/8/layout/venn1"/>
    <dgm:cxn modelId="{CC368B86-9FD4-4663-8717-A371E85082D0}" srcId="{0DB80339-10E2-4AD9-9F8C-A57E0321F1EC}" destId="{767EA318-5150-4C61-AFD1-0426B26805E6}" srcOrd="2" destOrd="0" parTransId="{D0C6A390-5BCD-44EC-A60A-A20D24EBF428}" sibTransId="{D4D0A668-A4AA-4D9F-92BF-5B9645A849DD}"/>
    <dgm:cxn modelId="{55772742-01C3-45D9-91EC-D3D1A414EBD6}" type="presOf" srcId="{0DB80339-10E2-4AD9-9F8C-A57E0321F1EC}" destId="{553598A3-926E-4D83-BA57-5CCF8320DB98}" srcOrd="0" destOrd="0" presId="urn:microsoft.com/office/officeart/2005/8/layout/venn1"/>
    <dgm:cxn modelId="{2DB0546B-9E5F-4177-9F1F-799AEE3DDE72}" type="presParOf" srcId="{553598A3-926E-4D83-BA57-5CCF8320DB98}" destId="{D9F45BDB-A306-427C-A762-F46379F55E03}" srcOrd="0" destOrd="0" presId="urn:microsoft.com/office/officeart/2005/8/layout/venn1"/>
    <dgm:cxn modelId="{7B173293-D478-4BBD-9F9B-2E1BAFBC0CA6}" type="presParOf" srcId="{553598A3-926E-4D83-BA57-5CCF8320DB98}" destId="{244F4F80-ABF4-48B7-883B-D355BBBEA55C}" srcOrd="1" destOrd="0" presId="urn:microsoft.com/office/officeart/2005/8/layout/venn1"/>
    <dgm:cxn modelId="{38602C24-CF7A-411A-A1A9-21A4EAE428E8}" type="presParOf" srcId="{553598A3-926E-4D83-BA57-5CCF8320DB98}" destId="{A6C1E8A2-CC47-492F-A31E-36D1E1FA4DE8}" srcOrd="2" destOrd="0" presId="urn:microsoft.com/office/officeart/2005/8/layout/venn1"/>
    <dgm:cxn modelId="{605250C2-7523-4303-BF06-B9D4B49EBF08}" type="presParOf" srcId="{553598A3-926E-4D83-BA57-5CCF8320DB98}" destId="{1ACB77D3-A786-47AB-88AF-1008F5B4DAA4}" srcOrd="3" destOrd="0" presId="urn:microsoft.com/office/officeart/2005/8/layout/venn1"/>
    <dgm:cxn modelId="{49C35F4D-7464-4E62-8F9E-2405D03475D9}" type="presParOf" srcId="{553598A3-926E-4D83-BA57-5CCF8320DB98}" destId="{C6E33EED-93DD-4B64-A886-40ED9042D9C2}" srcOrd="4" destOrd="0" presId="urn:microsoft.com/office/officeart/2005/8/layout/venn1"/>
    <dgm:cxn modelId="{8CDC46DC-E750-4C6D-AC16-882B3DC0BFD2}" type="presParOf" srcId="{553598A3-926E-4D83-BA57-5CCF8320DB98}" destId="{C8BA05CA-EE7B-40A8-9FFB-DF0FBD02A31C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D246B54-71F2-4810-A8C4-E1FD78CB923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9543308B-6400-42C6-8122-8EE9DC4D3FDA}">
      <dgm:prSet phldrT="[Text]"/>
      <dgm:spPr>
        <a:solidFill>
          <a:srgbClr val="002060"/>
        </a:solidFill>
      </dgm:spPr>
      <dgm:t>
        <a:bodyPr/>
        <a:lstStyle/>
        <a:p>
          <a:r>
            <a:rPr lang="de-DE" dirty="0" smtClean="0"/>
            <a:t>Technik/ Wirtschaftslehre</a:t>
          </a:r>
          <a:endParaRPr lang="de-DE" dirty="0"/>
        </a:p>
      </dgm:t>
    </dgm:pt>
    <dgm:pt modelId="{3A5B4618-B05B-48B4-A914-986E0BB81B49}" type="parTrans" cxnId="{F7E5AD1E-8A56-49F9-8183-C059B398CD40}">
      <dgm:prSet/>
      <dgm:spPr/>
      <dgm:t>
        <a:bodyPr/>
        <a:lstStyle/>
        <a:p>
          <a:endParaRPr lang="de-DE"/>
        </a:p>
      </dgm:t>
    </dgm:pt>
    <dgm:pt modelId="{6BE4ED4C-DC0B-455F-8D12-B847F0375BDC}" type="sibTrans" cxnId="{F7E5AD1E-8A56-49F9-8183-C059B398CD40}">
      <dgm:prSet/>
      <dgm:spPr/>
      <dgm:t>
        <a:bodyPr/>
        <a:lstStyle/>
        <a:p>
          <a:endParaRPr lang="de-DE"/>
        </a:p>
      </dgm:t>
    </dgm:pt>
    <dgm:pt modelId="{52B0A2FF-0924-4B31-8FC0-772B6A38D7BF}">
      <dgm:prSet phldrT="[Text]" custT="1"/>
      <dgm:spPr/>
      <dgm:t>
        <a:bodyPr/>
        <a:lstStyle/>
        <a:p>
          <a:r>
            <a:rPr lang="de-DE" sz="1800" dirty="0" smtClean="0">
              <a:solidFill>
                <a:srgbClr val="002060"/>
              </a:solidFill>
              <a:latin typeface="+mn-lt"/>
            </a:rPr>
            <a:t>Handwerkliche Arbeitsweisen und industrielle Fertigungsmethoden mit ihren praktischen, wirtschaftlichen und gesellschaftlichen Vor- und Nachteilen.</a:t>
          </a:r>
          <a:endParaRPr lang="de-DE" sz="1800" dirty="0">
            <a:solidFill>
              <a:srgbClr val="002060"/>
            </a:solidFill>
            <a:latin typeface="+mn-lt"/>
          </a:endParaRPr>
        </a:p>
      </dgm:t>
    </dgm:pt>
    <dgm:pt modelId="{D91EBECD-C974-4957-AAB1-2AC5B5DD2918}" type="parTrans" cxnId="{1181A336-C774-4EC0-868E-E86E6D1F5070}">
      <dgm:prSet/>
      <dgm:spPr/>
      <dgm:t>
        <a:bodyPr/>
        <a:lstStyle/>
        <a:p>
          <a:endParaRPr lang="de-DE"/>
        </a:p>
      </dgm:t>
    </dgm:pt>
    <dgm:pt modelId="{66F2F619-32B6-4175-A00D-AFCCE5C36CD9}" type="sibTrans" cxnId="{1181A336-C774-4EC0-868E-E86E6D1F5070}">
      <dgm:prSet/>
      <dgm:spPr/>
      <dgm:t>
        <a:bodyPr/>
        <a:lstStyle/>
        <a:p>
          <a:endParaRPr lang="de-DE"/>
        </a:p>
      </dgm:t>
    </dgm:pt>
    <dgm:pt modelId="{A593F9E3-6031-4370-B70A-B367F6583C14}">
      <dgm:prSet phldrT="[Text]"/>
      <dgm:spPr>
        <a:solidFill>
          <a:srgbClr val="002060"/>
        </a:solidFill>
      </dgm:spPr>
      <dgm:t>
        <a:bodyPr/>
        <a:lstStyle/>
        <a:p>
          <a:r>
            <a:rPr lang="de-DE" dirty="0" smtClean="0"/>
            <a:t>Hauswirtschaft/ Wirtschaftslehre</a:t>
          </a:r>
          <a:endParaRPr lang="de-DE" dirty="0"/>
        </a:p>
      </dgm:t>
    </dgm:pt>
    <dgm:pt modelId="{9F7F1F9A-2CDD-4DC4-9675-A2625733E4CC}" type="parTrans" cxnId="{EE24F469-C639-4C05-8485-82CF8E6FCB9F}">
      <dgm:prSet/>
      <dgm:spPr/>
      <dgm:t>
        <a:bodyPr/>
        <a:lstStyle/>
        <a:p>
          <a:endParaRPr lang="de-DE"/>
        </a:p>
      </dgm:t>
    </dgm:pt>
    <dgm:pt modelId="{75EA5254-5F88-446B-B2B1-91E6DCA56DDC}" type="sibTrans" cxnId="{EE24F469-C639-4C05-8485-82CF8E6FCB9F}">
      <dgm:prSet/>
      <dgm:spPr/>
      <dgm:t>
        <a:bodyPr/>
        <a:lstStyle/>
        <a:p>
          <a:endParaRPr lang="de-DE"/>
        </a:p>
      </dgm:t>
    </dgm:pt>
    <dgm:pt modelId="{0EADE0AC-D574-49C5-9751-C5FB3CBED687}">
      <dgm:prSet phldrT="[Text]" custT="1"/>
      <dgm:spPr/>
      <dgm:t>
        <a:bodyPr/>
        <a:lstStyle/>
        <a:p>
          <a:r>
            <a:rPr lang="de-DE" sz="1800" dirty="0" smtClean="0">
              <a:solidFill>
                <a:srgbClr val="002060"/>
              </a:solidFill>
              <a:latin typeface="+mn-lt"/>
            </a:rPr>
            <a:t>Wechselwirkung zwischen Gesell-</a:t>
          </a:r>
          <a:r>
            <a:rPr lang="de-DE" sz="1800" dirty="0" err="1" smtClean="0">
              <a:solidFill>
                <a:srgbClr val="002060"/>
              </a:solidFill>
              <a:latin typeface="+mn-lt"/>
            </a:rPr>
            <a:t>schaft</a:t>
          </a:r>
          <a:r>
            <a:rPr lang="de-DE" sz="1800" dirty="0" smtClean="0">
              <a:solidFill>
                <a:srgbClr val="002060"/>
              </a:solidFill>
              <a:latin typeface="+mn-lt"/>
            </a:rPr>
            <a:t> und dem privaten Haushalt mit seinen verschiedenen Aufgaben, Arbeitsabläufen und Entscheidungen (Lebensbedingungen, Ernährungsgewohnheiten, Freizeitverhalten)   </a:t>
          </a:r>
          <a:endParaRPr lang="de-DE" sz="1800" dirty="0">
            <a:solidFill>
              <a:srgbClr val="002060"/>
            </a:solidFill>
            <a:latin typeface="+mn-lt"/>
          </a:endParaRPr>
        </a:p>
      </dgm:t>
    </dgm:pt>
    <dgm:pt modelId="{FEBACCF8-6AFD-47AA-98B5-7EF46E802DE4}" type="parTrans" cxnId="{DEB1378F-D6F9-4FC3-A744-F0B7AF69A994}">
      <dgm:prSet/>
      <dgm:spPr/>
      <dgm:t>
        <a:bodyPr/>
        <a:lstStyle/>
        <a:p>
          <a:endParaRPr lang="de-DE"/>
        </a:p>
      </dgm:t>
    </dgm:pt>
    <dgm:pt modelId="{58452ED6-7EBC-4130-B82D-B4056272B14C}" type="sibTrans" cxnId="{DEB1378F-D6F9-4FC3-A744-F0B7AF69A994}">
      <dgm:prSet/>
      <dgm:spPr/>
      <dgm:t>
        <a:bodyPr/>
        <a:lstStyle/>
        <a:p>
          <a:endParaRPr lang="de-DE"/>
        </a:p>
      </dgm:t>
    </dgm:pt>
    <dgm:pt modelId="{536048F4-225C-419A-BCC2-C1000519D3F0}" type="pres">
      <dgm:prSet presAssocID="{9D246B54-71F2-4810-A8C4-E1FD78CB923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F1A714C7-D400-470F-82EE-7A645F1D721A}" type="pres">
      <dgm:prSet presAssocID="{9543308B-6400-42C6-8122-8EE9DC4D3FDA}" presName="linNode" presStyleCnt="0"/>
      <dgm:spPr/>
      <dgm:t>
        <a:bodyPr/>
        <a:lstStyle/>
        <a:p>
          <a:endParaRPr lang="de-DE"/>
        </a:p>
      </dgm:t>
    </dgm:pt>
    <dgm:pt modelId="{D4EBCD59-666B-4661-BAC2-C386AF2C17D3}" type="pres">
      <dgm:prSet presAssocID="{9543308B-6400-42C6-8122-8EE9DC4D3FDA}" presName="parentText" presStyleLbl="node1" presStyleIdx="0" presStyleCnt="2" custScaleX="88549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67CE1BF-7D3A-4B96-87F2-67DB5C969970}" type="pres">
      <dgm:prSet presAssocID="{9543308B-6400-42C6-8122-8EE9DC4D3FDA}" presName="descendantText" presStyleLbl="alignAccFollowNode1" presStyleIdx="0" presStyleCnt="2" custScaleX="92232" custScaleY="12018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D91D59C-2BAA-4E98-AB62-174760743383}" type="pres">
      <dgm:prSet presAssocID="{6BE4ED4C-DC0B-455F-8D12-B847F0375BDC}" presName="sp" presStyleCnt="0"/>
      <dgm:spPr/>
      <dgm:t>
        <a:bodyPr/>
        <a:lstStyle/>
        <a:p>
          <a:endParaRPr lang="de-DE"/>
        </a:p>
      </dgm:t>
    </dgm:pt>
    <dgm:pt modelId="{D89E7DB2-679E-4688-852D-2140566ED014}" type="pres">
      <dgm:prSet presAssocID="{A593F9E3-6031-4370-B70A-B367F6583C14}" presName="linNode" presStyleCnt="0"/>
      <dgm:spPr/>
      <dgm:t>
        <a:bodyPr/>
        <a:lstStyle/>
        <a:p>
          <a:endParaRPr lang="de-DE"/>
        </a:p>
      </dgm:t>
    </dgm:pt>
    <dgm:pt modelId="{450DB8FA-1EEB-4A48-B8C0-E1AFB353E288}" type="pres">
      <dgm:prSet presAssocID="{A593F9E3-6031-4370-B70A-B367F6583C14}" presName="parentText" presStyleLbl="node1" presStyleIdx="1" presStyleCnt="2" custScaleX="88549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58FA6A3-67FB-40FE-9E5E-DBC58252444C}" type="pres">
      <dgm:prSet presAssocID="{A593F9E3-6031-4370-B70A-B367F6583C14}" presName="descendantText" presStyleLbl="alignAccFollowNode1" presStyleIdx="1" presStyleCnt="2" custScaleX="92232" custScaleY="12102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F7E5AD1E-8A56-49F9-8183-C059B398CD40}" srcId="{9D246B54-71F2-4810-A8C4-E1FD78CB923F}" destId="{9543308B-6400-42C6-8122-8EE9DC4D3FDA}" srcOrd="0" destOrd="0" parTransId="{3A5B4618-B05B-48B4-A914-986E0BB81B49}" sibTransId="{6BE4ED4C-DC0B-455F-8D12-B847F0375BDC}"/>
    <dgm:cxn modelId="{EE24F469-C639-4C05-8485-82CF8E6FCB9F}" srcId="{9D246B54-71F2-4810-A8C4-E1FD78CB923F}" destId="{A593F9E3-6031-4370-B70A-B367F6583C14}" srcOrd="1" destOrd="0" parTransId="{9F7F1F9A-2CDD-4DC4-9675-A2625733E4CC}" sibTransId="{75EA5254-5F88-446B-B2B1-91E6DCA56DDC}"/>
    <dgm:cxn modelId="{28CAE9CB-1C64-4F1D-802C-8A32D1605875}" type="presOf" srcId="{0EADE0AC-D574-49C5-9751-C5FB3CBED687}" destId="{A58FA6A3-67FB-40FE-9E5E-DBC58252444C}" srcOrd="0" destOrd="0" presId="urn:microsoft.com/office/officeart/2005/8/layout/vList5"/>
    <dgm:cxn modelId="{B6850481-AD96-477D-80CE-1866F41E3ECA}" type="presOf" srcId="{A593F9E3-6031-4370-B70A-B367F6583C14}" destId="{450DB8FA-1EEB-4A48-B8C0-E1AFB353E288}" srcOrd="0" destOrd="0" presId="urn:microsoft.com/office/officeart/2005/8/layout/vList5"/>
    <dgm:cxn modelId="{71539825-BB4B-4B36-AB9D-BBD582ECCCCD}" type="presOf" srcId="{52B0A2FF-0924-4B31-8FC0-772B6A38D7BF}" destId="{F67CE1BF-7D3A-4B96-87F2-67DB5C969970}" srcOrd="0" destOrd="0" presId="urn:microsoft.com/office/officeart/2005/8/layout/vList5"/>
    <dgm:cxn modelId="{1181A336-C774-4EC0-868E-E86E6D1F5070}" srcId="{9543308B-6400-42C6-8122-8EE9DC4D3FDA}" destId="{52B0A2FF-0924-4B31-8FC0-772B6A38D7BF}" srcOrd="0" destOrd="0" parTransId="{D91EBECD-C974-4957-AAB1-2AC5B5DD2918}" sibTransId="{66F2F619-32B6-4175-A00D-AFCCE5C36CD9}"/>
    <dgm:cxn modelId="{DBC85A5A-86E2-45F5-9BAE-BFEE1E7E2568}" type="presOf" srcId="{9543308B-6400-42C6-8122-8EE9DC4D3FDA}" destId="{D4EBCD59-666B-4661-BAC2-C386AF2C17D3}" srcOrd="0" destOrd="0" presId="urn:microsoft.com/office/officeart/2005/8/layout/vList5"/>
    <dgm:cxn modelId="{1E7DDEDD-7BDA-415F-AC7F-32F22D5DD304}" type="presOf" srcId="{9D246B54-71F2-4810-A8C4-E1FD78CB923F}" destId="{536048F4-225C-419A-BCC2-C1000519D3F0}" srcOrd="0" destOrd="0" presId="urn:microsoft.com/office/officeart/2005/8/layout/vList5"/>
    <dgm:cxn modelId="{DEB1378F-D6F9-4FC3-A744-F0B7AF69A994}" srcId="{A593F9E3-6031-4370-B70A-B367F6583C14}" destId="{0EADE0AC-D574-49C5-9751-C5FB3CBED687}" srcOrd="0" destOrd="0" parTransId="{FEBACCF8-6AFD-47AA-98B5-7EF46E802DE4}" sibTransId="{58452ED6-7EBC-4130-B82D-B4056272B14C}"/>
    <dgm:cxn modelId="{081C084C-5755-4FED-ADD8-6E313915A9F0}" type="presParOf" srcId="{536048F4-225C-419A-BCC2-C1000519D3F0}" destId="{F1A714C7-D400-470F-82EE-7A645F1D721A}" srcOrd="0" destOrd="0" presId="urn:microsoft.com/office/officeart/2005/8/layout/vList5"/>
    <dgm:cxn modelId="{080BACF2-EE90-46A1-AA9D-E6E639AF5F20}" type="presParOf" srcId="{F1A714C7-D400-470F-82EE-7A645F1D721A}" destId="{D4EBCD59-666B-4661-BAC2-C386AF2C17D3}" srcOrd="0" destOrd="0" presId="urn:microsoft.com/office/officeart/2005/8/layout/vList5"/>
    <dgm:cxn modelId="{2984408E-AF19-4B14-A50F-3B0FD9BF1D8B}" type="presParOf" srcId="{F1A714C7-D400-470F-82EE-7A645F1D721A}" destId="{F67CE1BF-7D3A-4B96-87F2-67DB5C969970}" srcOrd="1" destOrd="0" presId="urn:microsoft.com/office/officeart/2005/8/layout/vList5"/>
    <dgm:cxn modelId="{9C5251FB-8B38-40C3-839C-28C32E026484}" type="presParOf" srcId="{536048F4-225C-419A-BCC2-C1000519D3F0}" destId="{AD91D59C-2BAA-4E98-AB62-174760743383}" srcOrd="1" destOrd="0" presId="urn:microsoft.com/office/officeart/2005/8/layout/vList5"/>
    <dgm:cxn modelId="{E228FE1C-848E-4E1A-A1EA-7B9DD6AD0E50}" type="presParOf" srcId="{536048F4-225C-419A-BCC2-C1000519D3F0}" destId="{D89E7DB2-679E-4688-852D-2140566ED014}" srcOrd="2" destOrd="0" presId="urn:microsoft.com/office/officeart/2005/8/layout/vList5"/>
    <dgm:cxn modelId="{3E067BC1-380F-497B-99A4-F53F2A0EF234}" type="presParOf" srcId="{D89E7DB2-679E-4688-852D-2140566ED014}" destId="{450DB8FA-1EEB-4A48-B8C0-E1AFB353E288}" srcOrd="0" destOrd="0" presId="urn:microsoft.com/office/officeart/2005/8/layout/vList5"/>
    <dgm:cxn modelId="{A0FB95B6-C2FB-416C-9BBC-8CF04F91CFBD}" type="presParOf" srcId="{D89E7DB2-679E-4688-852D-2140566ED014}" destId="{A58FA6A3-67FB-40FE-9E5E-DBC58252444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F45BDB-A306-427C-A762-F46379F55E03}">
      <dsp:nvSpPr>
        <dsp:cNvPr id="0" name=""/>
        <dsp:cNvSpPr/>
      </dsp:nvSpPr>
      <dsp:spPr>
        <a:xfrm>
          <a:off x="2155100" y="52205"/>
          <a:ext cx="2505878" cy="2505878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800" kern="1200" dirty="0" smtClean="0">
              <a:solidFill>
                <a:srgbClr val="002060"/>
              </a:solidFill>
            </a:rPr>
            <a:t>Biologie</a:t>
          </a:r>
          <a:endParaRPr lang="de-DE" sz="3800" kern="1200" dirty="0">
            <a:solidFill>
              <a:srgbClr val="002060"/>
            </a:solidFill>
          </a:endParaRPr>
        </a:p>
      </dsp:txBody>
      <dsp:txXfrm>
        <a:off x="2489217" y="490734"/>
        <a:ext cx="1837644" cy="1127645"/>
      </dsp:txXfrm>
    </dsp:sp>
    <dsp:sp modelId="{A6C1E8A2-CC47-492F-A31E-36D1E1FA4DE8}">
      <dsp:nvSpPr>
        <dsp:cNvPr id="0" name=""/>
        <dsp:cNvSpPr/>
      </dsp:nvSpPr>
      <dsp:spPr>
        <a:xfrm>
          <a:off x="3059305" y="1618379"/>
          <a:ext cx="2505878" cy="2505878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800" kern="1200" dirty="0" smtClean="0">
              <a:solidFill>
                <a:srgbClr val="002060"/>
              </a:solidFill>
            </a:rPr>
            <a:t>Physik</a:t>
          </a:r>
          <a:endParaRPr lang="de-DE" sz="3800" kern="1200" dirty="0">
            <a:solidFill>
              <a:srgbClr val="002060"/>
            </a:solidFill>
          </a:endParaRPr>
        </a:p>
      </dsp:txBody>
      <dsp:txXfrm>
        <a:off x="3825686" y="2265731"/>
        <a:ext cx="1503527" cy="1378233"/>
      </dsp:txXfrm>
    </dsp:sp>
    <dsp:sp modelId="{C6E33EED-93DD-4B64-A886-40ED9042D9C2}">
      <dsp:nvSpPr>
        <dsp:cNvPr id="0" name=""/>
        <dsp:cNvSpPr/>
      </dsp:nvSpPr>
      <dsp:spPr>
        <a:xfrm>
          <a:off x="1250896" y="1618379"/>
          <a:ext cx="2505878" cy="2505878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800" kern="1200" dirty="0" smtClean="0">
              <a:solidFill>
                <a:srgbClr val="002060"/>
              </a:solidFill>
            </a:rPr>
            <a:t>Chemie</a:t>
          </a:r>
          <a:endParaRPr lang="de-DE" sz="3800" kern="1200" dirty="0">
            <a:solidFill>
              <a:srgbClr val="002060"/>
            </a:solidFill>
          </a:endParaRPr>
        </a:p>
      </dsp:txBody>
      <dsp:txXfrm>
        <a:off x="1486866" y="2265731"/>
        <a:ext cx="1503527" cy="13782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F45BDB-A306-427C-A762-F46379F55E03}">
      <dsp:nvSpPr>
        <dsp:cNvPr id="0" name=""/>
        <dsp:cNvSpPr/>
      </dsp:nvSpPr>
      <dsp:spPr>
        <a:xfrm>
          <a:off x="2192827" y="126587"/>
          <a:ext cx="3096338" cy="261904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de-DE" sz="2800" b="1" kern="1200" dirty="0" smtClean="0">
              <a:solidFill>
                <a:srgbClr val="002060"/>
              </a:solidFill>
              <a:latin typeface="+mn-lt"/>
            </a:rPr>
            <a:t>Biologie:</a:t>
          </a:r>
          <a:r>
            <a:rPr lang="de-DE" sz="2800" b="0" kern="1200" dirty="0" smtClean="0">
              <a:solidFill>
                <a:srgbClr val="002060"/>
              </a:solidFill>
              <a:latin typeface="+mn-lt"/>
            </a:rPr>
            <a:t>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0" kern="1200" dirty="0" smtClean="0">
              <a:solidFill>
                <a:srgbClr val="002060"/>
              </a:solidFill>
              <a:latin typeface="+mn-lt"/>
            </a:rPr>
            <a:t>Wie wirkt Salz auf Pflanzen?</a:t>
          </a:r>
          <a:r>
            <a:rPr lang="de-DE" sz="1500" b="0" kern="1200" dirty="0" smtClean="0">
              <a:solidFill>
                <a:srgbClr val="002060"/>
              </a:solidFill>
              <a:latin typeface="+mn-lt"/>
            </a:rPr>
            <a:t> </a:t>
          </a:r>
          <a:endParaRPr lang="de-DE" sz="1500" b="0" kern="1200" dirty="0">
            <a:solidFill>
              <a:srgbClr val="002060"/>
            </a:solidFill>
            <a:latin typeface="+mn-lt"/>
          </a:endParaRPr>
        </a:p>
      </dsp:txBody>
      <dsp:txXfrm>
        <a:off x="2605672" y="584919"/>
        <a:ext cx="2270647" cy="1178569"/>
      </dsp:txXfrm>
    </dsp:sp>
    <dsp:sp modelId="{A6C1E8A2-CC47-492F-A31E-36D1E1FA4DE8}">
      <dsp:nvSpPr>
        <dsp:cNvPr id="0" name=""/>
        <dsp:cNvSpPr/>
      </dsp:nvSpPr>
      <dsp:spPr>
        <a:xfrm>
          <a:off x="3384370" y="1890067"/>
          <a:ext cx="3510513" cy="261904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de-DE" sz="2800" b="1" kern="1200" dirty="0" smtClean="0">
              <a:solidFill>
                <a:srgbClr val="002060"/>
              </a:solidFill>
              <a:latin typeface="+mn-lt"/>
            </a:rPr>
            <a:t>Physik: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solidFill>
                <a:srgbClr val="002060"/>
              </a:solidFill>
              <a:latin typeface="+mn-lt"/>
            </a:rPr>
            <a:t>Was ist bei Gewitter gefährlicher: Im See oder im Meer schwimmen? </a:t>
          </a:r>
          <a:endParaRPr lang="de-DE" sz="2000" kern="1200" dirty="0">
            <a:solidFill>
              <a:srgbClr val="002060"/>
            </a:solidFill>
            <a:latin typeface="+mn-lt"/>
          </a:endParaRPr>
        </a:p>
      </dsp:txBody>
      <dsp:txXfrm>
        <a:off x="4458002" y="2566653"/>
        <a:ext cx="2106308" cy="1440473"/>
      </dsp:txXfrm>
    </dsp:sp>
    <dsp:sp modelId="{C6E33EED-93DD-4B64-A886-40ED9042D9C2}">
      <dsp:nvSpPr>
        <dsp:cNvPr id="0" name=""/>
        <dsp:cNvSpPr/>
      </dsp:nvSpPr>
      <dsp:spPr>
        <a:xfrm>
          <a:off x="648067" y="1890067"/>
          <a:ext cx="3352820" cy="261904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de-DE" sz="2800" b="1" kern="1200" dirty="0" smtClean="0">
              <a:solidFill>
                <a:srgbClr val="002060"/>
              </a:solidFill>
              <a:latin typeface="+mn-lt"/>
            </a:rPr>
            <a:t>Chemie: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solidFill>
                <a:srgbClr val="002060"/>
              </a:solidFill>
              <a:latin typeface="+mn-lt"/>
            </a:rPr>
            <a:t>Wann sollte man das Salz beim Nudelkochen ins Wasser geben? </a:t>
          </a:r>
          <a:endParaRPr lang="de-DE" sz="2000" kern="1200" dirty="0">
            <a:solidFill>
              <a:srgbClr val="002060"/>
            </a:solidFill>
            <a:latin typeface="+mn-lt"/>
          </a:endParaRPr>
        </a:p>
      </dsp:txBody>
      <dsp:txXfrm>
        <a:off x="963791" y="2566653"/>
        <a:ext cx="2011692" cy="14404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F45BDB-A306-427C-A762-F46379F55E03}">
      <dsp:nvSpPr>
        <dsp:cNvPr id="0" name=""/>
        <dsp:cNvSpPr/>
      </dsp:nvSpPr>
      <dsp:spPr>
        <a:xfrm>
          <a:off x="1506407" y="41764"/>
          <a:ext cx="2171761" cy="217176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kern="1200" dirty="0" smtClean="0">
              <a:solidFill>
                <a:srgbClr val="002060"/>
              </a:solidFill>
            </a:rPr>
            <a:t>Deutsch</a:t>
          </a:r>
          <a:endParaRPr lang="de-DE" sz="2800" kern="1200" dirty="0">
            <a:solidFill>
              <a:srgbClr val="002060"/>
            </a:solidFill>
          </a:endParaRPr>
        </a:p>
      </dsp:txBody>
      <dsp:txXfrm>
        <a:off x="1756995" y="334117"/>
        <a:ext cx="1670585" cy="689116"/>
      </dsp:txXfrm>
    </dsp:sp>
    <dsp:sp modelId="{A6C1E8A2-CC47-492F-A31E-36D1E1FA4DE8}">
      <dsp:nvSpPr>
        <dsp:cNvPr id="0" name=""/>
        <dsp:cNvSpPr/>
      </dsp:nvSpPr>
      <dsp:spPr>
        <a:xfrm>
          <a:off x="2466994" y="1002351"/>
          <a:ext cx="2171761" cy="217176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kern="1200" dirty="0" smtClean="0">
              <a:solidFill>
                <a:srgbClr val="002060"/>
              </a:solidFill>
            </a:rPr>
            <a:t>Kunst</a:t>
          </a:r>
          <a:endParaRPr lang="de-DE" sz="2800" kern="1200" dirty="0">
            <a:solidFill>
              <a:srgbClr val="002060"/>
            </a:solidFill>
          </a:endParaRPr>
        </a:p>
      </dsp:txBody>
      <dsp:txXfrm>
        <a:off x="3636404" y="1252939"/>
        <a:ext cx="835292" cy="1670585"/>
      </dsp:txXfrm>
    </dsp:sp>
    <dsp:sp modelId="{C6E33EED-93DD-4B64-A886-40ED9042D9C2}">
      <dsp:nvSpPr>
        <dsp:cNvPr id="0" name=""/>
        <dsp:cNvSpPr/>
      </dsp:nvSpPr>
      <dsp:spPr>
        <a:xfrm>
          <a:off x="1506407" y="1962938"/>
          <a:ext cx="2171761" cy="217176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kern="1200" dirty="0" smtClean="0">
              <a:solidFill>
                <a:srgbClr val="002060"/>
              </a:solidFill>
            </a:rPr>
            <a:t>Musik</a:t>
          </a:r>
          <a:endParaRPr lang="de-DE" sz="2800" kern="1200" dirty="0">
            <a:solidFill>
              <a:srgbClr val="002060"/>
            </a:solidFill>
          </a:endParaRPr>
        </a:p>
      </dsp:txBody>
      <dsp:txXfrm>
        <a:off x="1756995" y="3153230"/>
        <a:ext cx="1670585" cy="689116"/>
      </dsp:txXfrm>
    </dsp:sp>
    <dsp:sp modelId="{DFADA52F-C6E7-40BC-81CA-827731331662}">
      <dsp:nvSpPr>
        <dsp:cNvPr id="0" name=""/>
        <dsp:cNvSpPr/>
      </dsp:nvSpPr>
      <dsp:spPr>
        <a:xfrm>
          <a:off x="545820" y="1002351"/>
          <a:ext cx="2171761" cy="217176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kern="1200" dirty="0" smtClean="0">
              <a:solidFill>
                <a:srgbClr val="002060"/>
              </a:solidFill>
            </a:rPr>
            <a:t>Sport</a:t>
          </a:r>
          <a:endParaRPr lang="de-DE" sz="2800" kern="1200" dirty="0">
            <a:solidFill>
              <a:srgbClr val="002060"/>
            </a:solidFill>
          </a:endParaRPr>
        </a:p>
      </dsp:txBody>
      <dsp:txXfrm>
        <a:off x="712879" y="1252939"/>
        <a:ext cx="835292" cy="16705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F45BDB-A306-427C-A762-F46379F55E03}">
      <dsp:nvSpPr>
        <dsp:cNvPr id="0" name=""/>
        <dsp:cNvSpPr/>
      </dsp:nvSpPr>
      <dsp:spPr>
        <a:xfrm>
          <a:off x="1897865" y="8"/>
          <a:ext cx="3616126" cy="2471314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de-DE" sz="2800" b="1" kern="1200" dirty="0" smtClean="0">
              <a:solidFill>
                <a:srgbClr val="002060"/>
              </a:solidFill>
              <a:latin typeface="+mn-lt"/>
            </a:rPr>
            <a:t>Deutsch:</a:t>
          </a:r>
          <a:r>
            <a:rPr lang="de-DE" sz="2800" b="0" kern="1200" dirty="0" smtClean="0">
              <a:solidFill>
                <a:srgbClr val="002060"/>
              </a:solidFill>
              <a:latin typeface="+mn-lt"/>
            </a:rPr>
            <a:t>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0" kern="1200" dirty="0" smtClean="0">
              <a:solidFill>
                <a:srgbClr val="002060"/>
              </a:solidFill>
              <a:latin typeface="+mn-lt"/>
            </a:rPr>
            <a:t>Literarische Texte aufgreifen und gestalten</a:t>
          </a:r>
          <a:endParaRPr lang="de-DE" sz="1500" b="0" kern="1200" dirty="0">
            <a:solidFill>
              <a:srgbClr val="002060"/>
            </a:solidFill>
            <a:latin typeface="+mn-lt"/>
          </a:endParaRPr>
        </a:p>
      </dsp:txBody>
      <dsp:txXfrm>
        <a:off x="2315110" y="332685"/>
        <a:ext cx="2781635" cy="784167"/>
      </dsp:txXfrm>
    </dsp:sp>
    <dsp:sp modelId="{A6C1E8A2-CC47-492F-A31E-36D1E1FA4DE8}">
      <dsp:nvSpPr>
        <dsp:cNvPr id="0" name=""/>
        <dsp:cNvSpPr/>
      </dsp:nvSpPr>
      <dsp:spPr>
        <a:xfrm>
          <a:off x="3273566" y="1124005"/>
          <a:ext cx="3662290" cy="2471314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de-DE" sz="2800" b="1" kern="1200" dirty="0" smtClean="0">
              <a:solidFill>
                <a:srgbClr val="002060"/>
              </a:solidFill>
              <a:latin typeface="+mn-lt"/>
            </a:rPr>
            <a:t>Kunst: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solidFill>
                <a:srgbClr val="002060"/>
              </a:solidFill>
              <a:latin typeface="+mn-lt"/>
            </a:rPr>
            <a:t>Kulissen und Kostüme gestalten </a:t>
          </a:r>
          <a:endParaRPr lang="de-DE" sz="2000" kern="1200" dirty="0">
            <a:solidFill>
              <a:srgbClr val="002060"/>
            </a:solidFill>
            <a:latin typeface="+mn-lt"/>
          </a:endParaRPr>
        </a:p>
      </dsp:txBody>
      <dsp:txXfrm>
        <a:off x="5245568" y="1409157"/>
        <a:ext cx="1408573" cy="1901011"/>
      </dsp:txXfrm>
    </dsp:sp>
    <dsp:sp modelId="{C6E33EED-93DD-4B64-A886-40ED9042D9C2}">
      <dsp:nvSpPr>
        <dsp:cNvPr id="0" name=""/>
        <dsp:cNvSpPr/>
      </dsp:nvSpPr>
      <dsp:spPr>
        <a:xfrm>
          <a:off x="1787360" y="2223508"/>
          <a:ext cx="3666862" cy="2529019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de-DE" sz="2800" b="1" kern="1200" dirty="0" smtClean="0">
              <a:solidFill>
                <a:srgbClr val="002060"/>
              </a:solidFill>
              <a:latin typeface="+mn-lt"/>
            </a:rPr>
            <a:t>Musik: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solidFill>
                <a:srgbClr val="002060"/>
              </a:solidFill>
              <a:latin typeface="+mn-lt"/>
            </a:rPr>
            <a:t>Stimme, Musik und Geräusche einsetzen </a:t>
          </a:r>
          <a:endParaRPr lang="de-DE" sz="2000" kern="1200" dirty="0">
            <a:solidFill>
              <a:srgbClr val="002060"/>
            </a:solidFill>
            <a:latin typeface="+mn-lt"/>
          </a:endParaRPr>
        </a:p>
      </dsp:txBody>
      <dsp:txXfrm>
        <a:off x="2210459" y="3609605"/>
        <a:ext cx="2820663" cy="802477"/>
      </dsp:txXfrm>
    </dsp:sp>
    <dsp:sp modelId="{B9ED10E5-AAAC-4036-A812-C76D4AFCFA49}">
      <dsp:nvSpPr>
        <dsp:cNvPr id="0" name=""/>
        <dsp:cNvSpPr/>
      </dsp:nvSpPr>
      <dsp:spPr>
        <a:xfrm>
          <a:off x="588889" y="1152129"/>
          <a:ext cx="3538131" cy="2517824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b="1" kern="1200" dirty="0" smtClean="0">
              <a:solidFill>
                <a:srgbClr val="002060"/>
              </a:solidFill>
              <a:latin typeface="+mn-lt"/>
            </a:rPr>
            <a:t>Sport: </a:t>
          </a:r>
          <a:r>
            <a:rPr lang="de-DE" sz="2000" kern="1200" dirty="0" smtClean="0">
              <a:solidFill>
                <a:srgbClr val="002060"/>
              </a:solidFill>
              <a:latin typeface="+mn-lt"/>
            </a:rPr>
            <a:t>Arme und  Beine bewegen, tanzen, springen</a:t>
          </a:r>
          <a:endParaRPr lang="de-DE" sz="2000" kern="1200" dirty="0">
            <a:solidFill>
              <a:srgbClr val="002060"/>
            </a:solidFill>
            <a:latin typeface="+mn-lt"/>
          </a:endParaRPr>
        </a:p>
      </dsp:txBody>
      <dsp:txXfrm>
        <a:off x="861053" y="1442647"/>
        <a:ext cx="1360819" cy="19367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F45BDB-A306-427C-A762-F46379F55E03}">
      <dsp:nvSpPr>
        <dsp:cNvPr id="0" name=""/>
        <dsp:cNvSpPr/>
      </dsp:nvSpPr>
      <dsp:spPr>
        <a:xfrm>
          <a:off x="2155100" y="52205"/>
          <a:ext cx="2505878" cy="2505878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smtClean="0">
              <a:solidFill>
                <a:srgbClr val="002060"/>
              </a:solidFill>
            </a:rPr>
            <a:t>Wirtschaft</a:t>
          </a:r>
          <a:endParaRPr lang="de-DE" sz="1900" kern="1200" dirty="0">
            <a:solidFill>
              <a:srgbClr val="002060"/>
            </a:solidFill>
          </a:endParaRPr>
        </a:p>
      </dsp:txBody>
      <dsp:txXfrm>
        <a:off x="2489217" y="490734"/>
        <a:ext cx="1837644" cy="1127645"/>
      </dsp:txXfrm>
    </dsp:sp>
    <dsp:sp modelId="{A6C1E8A2-CC47-492F-A31E-36D1E1FA4DE8}">
      <dsp:nvSpPr>
        <dsp:cNvPr id="0" name=""/>
        <dsp:cNvSpPr/>
      </dsp:nvSpPr>
      <dsp:spPr>
        <a:xfrm>
          <a:off x="3059305" y="1618379"/>
          <a:ext cx="2505878" cy="2505878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smtClean="0">
              <a:solidFill>
                <a:srgbClr val="002060"/>
              </a:solidFill>
            </a:rPr>
            <a:t>Technik</a:t>
          </a:r>
          <a:endParaRPr lang="de-DE" sz="1900" kern="1200" dirty="0">
            <a:solidFill>
              <a:srgbClr val="002060"/>
            </a:solidFill>
          </a:endParaRPr>
        </a:p>
      </dsp:txBody>
      <dsp:txXfrm>
        <a:off x="3825686" y="2265731"/>
        <a:ext cx="1503527" cy="1378233"/>
      </dsp:txXfrm>
    </dsp:sp>
    <dsp:sp modelId="{C6E33EED-93DD-4B64-A886-40ED9042D9C2}">
      <dsp:nvSpPr>
        <dsp:cNvPr id="0" name=""/>
        <dsp:cNvSpPr/>
      </dsp:nvSpPr>
      <dsp:spPr>
        <a:xfrm>
          <a:off x="1250896" y="1618379"/>
          <a:ext cx="2505878" cy="2505878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>
              <a:solidFill>
                <a:srgbClr val="002060"/>
              </a:solidFill>
            </a:rPr>
            <a:t>Hauswirtschaft</a:t>
          </a:r>
          <a:endParaRPr lang="de-DE" sz="1900" kern="1200" dirty="0">
            <a:solidFill>
              <a:srgbClr val="002060"/>
            </a:solidFill>
          </a:endParaRPr>
        </a:p>
      </dsp:txBody>
      <dsp:txXfrm>
        <a:off x="1486866" y="2265731"/>
        <a:ext cx="1503527" cy="137823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7CE1BF-7D3A-4B96-87F2-67DB5C969970}">
      <dsp:nvSpPr>
        <dsp:cNvPr id="0" name=""/>
        <dsp:cNvSpPr/>
      </dsp:nvSpPr>
      <dsp:spPr>
        <a:xfrm rot="5400000">
          <a:off x="3413103" y="-897358"/>
          <a:ext cx="2127546" cy="400770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>
              <a:solidFill>
                <a:srgbClr val="002060"/>
              </a:solidFill>
              <a:latin typeface="+mn-lt"/>
            </a:rPr>
            <a:t>Handwerkliche Arbeitsweisen und industrielle Fertigungsmethoden mit ihren praktischen, wirtschaftlichen und gesellschaftlichen Vor- und Nachteilen.</a:t>
          </a:r>
          <a:endParaRPr lang="de-DE" sz="1800" kern="1200" dirty="0">
            <a:solidFill>
              <a:srgbClr val="002060"/>
            </a:solidFill>
            <a:latin typeface="+mn-lt"/>
          </a:endParaRPr>
        </a:p>
      </dsp:txBody>
      <dsp:txXfrm rot="-5400000">
        <a:off x="2473025" y="146578"/>
        <a:ext cx="3903845" cy="1919830"/>
      </dsp:txXfrm>
    </dsp:sp>
    <dsp:sp modelId="{D4EBCD59-666B-4661-BAC2-C386AF2C17D3}">
      <dsp:nvSpPr>
        <dsp:cNvPr id="0" name=""/>
        <dsp:cNvSpPr/>
      </dsp:nvSpPr>
      <dsp:spPr>
        <a:xfrm>
          <a:off x="308711" y="55"/>
          <a:ext cx="2164313" cy="2212874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Technik/ Wirtschaftslehre</a:t>
          </a:r>
          <a:endParaRPr lang="de-DE" sz="2000" kern="1200" dirty="0"/>
        </a:p>
      </dsp:txBody>
      <dsp:txXfrm>
        <a:off x="414364" y="105708"/>
        <a:ext cx="1953007" cy="2001568"/>
      </dsp:txXfrm>
    </dsp:sp>
    <dsp:sp modelId="{A58FA6A3-67FB-40FE-9E5E-DBC58252444C}">
      <dsp:nvSpPr>
        <dsp:cNvPr id="0" name=""/>
        <dsp:cNvSpPr/>
      </dsp:nvSpPr>
      <dsp:spPr>
        <a:xfrm rot="5400000">
          <a:off x="3405606" y="1426159"/>
          <a:ext cx="2142540" cy="400770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>
              <a:solidFill>
                <a:srgbClr val="002060"/>
              </a:solidFill>
              <a:latin typeface="+mn-lt"/>
            </a:rPr>
            <a:t>Wechselwirkung zwischen Gesell-</a:t>
          </a:r>
          <a:r>
            <a:rPr lang="de-DE" sz="1800" kern="1200" dirty="0" err="1" smtClean="0">
              <a:solidFill>
                <a:srgbClr val="002060"/>
              </a:solidFill>
              <a:latin typeface="+mn-lt"/>
            </a:rPr>
            <a:t>schaft</a:t>
          </a:r>
          <a:r>
            <a:rPr lang="de-DE" sz="1800" kern="1200" dirty="0" smtClean="0">
              <a:solidFill>
                <a:srgbClr val="002060"/>
              </a:solidFill>
              <a:latin typeface="+mn-lt"/>
            </a:rPr>
            <a:t> und dem privaten Haushalt mit seinen verschiedenen Aufgaben, Arbeitsabläufen und Entscheidungen (Lebensbedingungen, Ernährungsgewohnheiten, Freizeitverhalten)   </a:t>
          </a:r>
          <a:endParaRPr lang="de-DE" sz="1800" kern="1200" dirty="0">
            <a:solidFill>
              <a:srgbClr val="002060"/>
            </a:solidFill>
            <a:latin typeface="+mn-lt"/>
          </a:endParaRPr>
        </a:p>
      </dsp:txBody>
      <dsp:txXfrm rot="-5400000">
        <a:off x="2473025" y="2463330"/>
        <a:ext cx="3903113" cy="1933360"/>
      </dsp:txXfrm>
    </dsp:sp>
    <dsp:sp modelId="{450DB8FA-1EEB-4A48-B8C0-E1AFB353E288}">
      <dsp:nvSpPr>
        <dsp:cNvPr id="0" name=""/>
        <dsp:cNvSpPr/>
      </dsp:nvSpPr>
      <dsp:spPr>
        <a:xfrm>
          <a:off x="308711" y="2323573"/>
          <a:ext cx="2164313" cy="2212874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Hauswirtschaft/ Wirtschaftslehre</a:t>
          </a:r>
          <a:endParaRPr lang="de-DE" sz="2000" kern="1200" dirty="0"/>
        </a:p>
      </dsp:txBody>
      <dsp:txXfrm>
        <a:off x="414364" y="2429226"/>
        <a:ext cx="1953007" cy="2001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5" y="1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8" y="1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5CCB628-14C3-4BA8-B640-5E8AC08EFFDB}" type="datetimeFigureOut">
              <a:rPr lang="de-DE"/>
              <a:pPr>
                <a:defRPr/>
              </a:pPr>
              <a:t>06.02.2024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5" y="9378823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8" y="9378823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37CFA52-D7E4-47B9-847F-5B3AE391441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30332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75418" y="3280096"/>
            <a:ext cx="6107187" cy="1244935"/>
          </a:xfrm>
        </p:spPr>
        <p:txBody>
          <a:bodyPr anchor="b"/>
          <a:lstStyle>
            <a:lvl1pPr algn="ctr">
              <a:defRPr sz="4500" b="1">
                <a:solidFill>
                  <a:srgbClr val="00397C"/>
                </a:solidFill>
                <a:latin typeface="+mn-lt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575420" y="4563611"/>
            <a:ext cx="6107186" cy="769690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5519738" y="461963"/>
            <a:ext cx="646112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AB44645D-5921-490A-B37E-22B56467ECA1}" type="datetimeFigureOut">
              <a:rPr lang="de-DE" smtClean="0"/>
              <a:pPr>
                <a:defRPr/>
              </a:pPr>
              <a:t>06.02.2024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249488" y="450850"/>
            <a:ext cx="30861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0865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33EBF-2202-4EA8-9907-F5890FB3C38E}" type="datetimeFigureOut">
              <a:rPr lang="de-DE" smtClean="0"/>
              <a:pPr>
                <a:defRPr/>
              </a:pPr>
              <a:t>06.02.2024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3BFC8-C5F6-41F6-8BD1-A70ADC31C3CA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3833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9C76B-3D96-4022-BF1B-C60D289E2882}" type="datetimeFigureOut">
              <a:rPr lang="de-DE" smtClean="0"/>
              <a:pPr>
                <a:defRPr/>
              </a:pPr>
              <a:t>06.02.2024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110F5-E661-4658-BE3D-F37D3E0A18F7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8092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566894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360702" y="1825625"/>
            <a:ext cx="3566894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47DAA-5F54-4408-B2C4-2B118BF137CA}" type="datetimeFigureOut">
              <a:rPr lang="de-DE" smtClean="0"/>
              <a:pPr>
                <a:defRPr/>
              </a:pPr>
              <a:t>06.02.2024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96F8F-E7C0-48BD-88E5-E77CE34D39AB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441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49097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49097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419425" y="1681163"/>
            <a:ext cx="350817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419425" y="2505075"/>
            <a:ext cx="3508171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2BC04-49E0-45B6-9C89-E976E7C1FD54}" type="datetimeFigureOut">
              <a:rPr lang="de-DE" smtClean="0"/>
              <a:pPr>
                <a:defRPr/>
              </a:pPr>
              <a:t>06.02.2024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05635-B18E-45A2-BD62-07F7E3F6E88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4156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8B697-7455-40C9-B0A2-BA1C72A8A073}" type="datetimeFigureOut">
              <a:rPr lang="de-DE" smtClean="0"/>
              <a:pPr>
                <a:defRPr/>
              </a:pPr>
              <a:t>06.02.2024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00505-C5F8-42C5-BBF1-9EF1E0C0E412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5604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8B6B7-E1BA-4FC0-83EA-1A6D6CF48513}" type="datetimeFigureOut">
              <a:rPr lang="de-DE" smtClean="0"/>
              <a:pPr>
                <a:defRPr/>
              </a:pPr>
              <a:t>06.02.2024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74954-5350-4C60-8754-FDD398B3CF42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02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391" y="987426"/>
            <a:ext cx="4040205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BA849-4E1A-494B-8DB8-13F7F1721F79}" type="datetimeFigureOut">
              <a:rPr lang="de-DE" smtClean="0"/>
              <a:pPr>
                <a:defRPr/>
              </a:pPr>
              <a:t>06.02.2024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44C01-6654-47E9-B3C5-64825B9FBE93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2388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390" y="1107347"/>
            <a:ext cx="5256609" cy="4753704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dirty="0" smtClean="0"/>
              <a:t>Bild durch Klicken auf Symbol hinzufügen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4E55B-6C52-4D32-8143-20389E0F98E8}" type="datetimeFigureOut">
              <a:rPr lang="de-DE" smtClean="0"/>
              <a:pPr>
                <a:defRPr/>
              </a:pPr>
              <a:t>06.02.2024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A99B3-95EA-4E5A-B9D6-F827F7C8CE2A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933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9D298-7D2A-4F12-BF35-7691A0C35A0B}" type="datetimeFigureOut">
              <a:rPr lang="de-DE" smtClean="0"/>
              <a:pPr>
                <a:defRPr/>
              </a:pPr>
              <a:t>06.02.2024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F4F5C-79E9-469C-89DB-ED189F5791DB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2644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1E429-00B6-4ED8-A4A4-16FF55D0057E}" type="datetimeFigureOut">
              <a:rPr lang="de-DE" smtClean="0"/>
              <a:pPr>
                <a:defRPr/>
              </a:pPr>
              <a:t>06.02.2024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27D3F-08A4-4D4A-9FD0-A2216A45991D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2387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65278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Mastertitelformat bearbeiten</a:t>
            </a:r>
          </a:p>
        </p:txBody>
      </p:sp>
      <p:sp>
        <p:nvSpPr>
          <p:cNvPr id="1027" name="Textplatzhalt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2993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Mastertextformat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569C76B-3D96-4022-BF1B-C60D289E2882}" type="datetimeFigureOut">
              <a:rPr lang="de-DE" smtClean="0"/>
              <a:pPr>
                <a:defRPr/>
              </a:pPr>
              <a:t>06.02.2024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14700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40110F5-E661-4658-BE3D-F37D3E0A18F7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290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 kern="1200">
          <a:solidFill>
            <a:srgbClr val="00397C"/>
          </a:solidFill>
          <a:latin typeface="+mn-lt"/>
          <a:ea typeface="+mj-ea"/>
          <a:cs typeface="+mj-cs"/>
        </a:defRPr>
      </a:lvl1pPr>
      <a:lvl2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rgbClr val="00397C"/>
          </a:solidFill>
          <a:latin typeface="Calibri" panose="020F0502020204030204" pitchFamily="34" charset="0"/>
        </a:defRPr>
      </a:lvl2pPr>
      <a:lvl3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rgbClr val="00397C"/>
          </a:solidFill>
          <a:latin typeface="Calibri" panose="020F0502020204030204" pitchFamily="34" charset="0"/>
        </a:defRPr>
      </a:lvl3pPr>
      <a:lvl4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rgbClr val="00397C"/>
          </a:solidFill>
          <a:latin typeface="Calibri" panose="020F0502020204030204" pitchFamily="34" charset="0"/>
        </a:defRPr>
      </a:lvl4pPr>
      <a:lvl5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rgbClr val="00397C"/>
          </a:solidFill>
          <a:latin typeface="Calibri" panose="020F0502020204030204" pitchFamily="34" charset="0"/>
        </a:defRPr>
      </a:lvl5pPr>
      <a:lvl6pPr marL="4572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rgbClr val="00397C"/>
          </a:solidFill>
          <a:latin typeface="Calibri" panose="020F0502020204030204" pitchFamily="34" charset="0"/>
        </a:defRPr>
      </a:lvl6pPr>
      <a:lvl7pPr marL="9144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rgbClr val="00397C"/>
          </a:solidFill>
          <a:latin typeface="Calibri" panose="020F0502020204030204" pitchFamily="34" charset="0"/>
        </a:defRPr>
      </a:lvl7pPr>
      <a:lvl8pPr marL="13716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rgbClr val="00397C"/>
          </a:solidFill>
          <a:latin typeface="Calibri" panose="020F0502020204030204" pitchFamily="34" charset="0"/>
        </a:defRPr>
      </a:lvl8pPr>
      <a:lvl9pPr marL="18288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rgbClr val="00397C"/>
          </a:solidFill>
          <a:latin typeface="Calibri" panose="020F0502020204030204" pitchFamily="34" charset="0"/>
        </a:defRPr>
      </a:lvl9pPr>
    </p:titleStyle>
    <p:bodyStyle>
      <a:lvl1pPr marL="171450" indent="-171450" algn="l" defTabSz="685800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051720" y="3194246"/>
            <a:ext cx="6552728" cy="1584176"/>
          </a:xfrm>
          <a:ln>
            <a:solidFill>
              <a:schemeClr val="tx2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de-DE" sz="6000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de-DE" sz="6000" dirty="0" smtClean="0">
                <a:solidFill>
                  <a:srgbClr val="FFFF00"/>
                </a:solidFill>
                <a:latin typeface="+mn-lt"/>
              </a:rPr>
            </a:br>
            <a:r>
              <a:rPr lang="de-DE" sz="6000" dirty="0" smtClean="0">
                <a:solidFill>
                  <a:srgbClr val="002060"/>
                </a:solidFill>
                <a:latin typeface="+mn-lt"/>
              </a:rPr>
              <a:t>Wahlpflichtfach (WP) </a:t>
            </a:r>
            <a:br>
              <a:rPr lang="de-DE" sz="6000" dirty="0" smtClean="0">
                <a:solidFill>
                  <a:srgbClr val="002060"/>
                </a:solidFill>
                <a:latin typeface="+mn-lt"/>
              </a:rPr>
            </a:br>
            <a:r>
              <a:rPr lang="de-DE" sz="6000" dirty="0" smtClean="0">
                <a:solidFill>
                  <a:srgbClr val="002060"/>
                </a:solidFill>
                <a:latin typeface="+mn-lt"/>
              </a:rPr>
              <a:t>ab Jahrgang 7</a:t>
            </a:r>
            <a:endParaRPr lang="de-DE" sz="60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123" name="Untertitel 2"/>
          <p:cNvSpPr>
            <a:spLocks noGrp="1"/>
          </p:cNvSpPr>
          <p:nvPr>
            <p:ph type="subTitle" idx="1"/>
          </p:nvPr>
        </p:nvSpPr>
        <p:spPr>
          <a:xfrm>
            <a:off x="626955" y="4789413"/>
            <a:ext cx="7854950" cy="704850"/>
          </a:xfrm>
        </p:spPr>
        <p:txBody>
          <a:bodyPr/>
          <a:lstStyle/>
          <a:p>
            <a:pPr marR="0"/>
            <a:r>
              <a:rPr lang="de-DE" sz="4400" dirty="0" smtClean="0">
                <a:solidFill>
                  <a:srgbClr val="002060"/>
                </a:solidFill>
              </a:rPr>
              <a:t>… </a:t>
            </a:r>
            <a:r>
              <a:rPr lang="de-DE" sz="4000" dirty="0" smtClean="0">
                <a:solidFill>
                  <a:srgbClr val="002060"/>
                </a:solidFill>
              </a:rPr>
              <a:t>Schwerpunkte setzen </a:t>
            </a:r>
            <a:r>
              <a:rPr lang="de-DE" sz="4400" dirty="0" smtClean="0">
                <a:solidFill>
                  <a:srgbClr val="002060"/>
                </a:solidFill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0198" y="692944"/>
            <a:ext cx="8229600" cy="86712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TOP</a:t>
            </a:r>
            <a:endParaRPr lang="de-DE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sz="half" idx="1"/>
          </p:nvPr>
        </p:nvSpPr>
        <p:spPr>
          <a:xfrm>
            <a:off x="452420" y="1484784"/>
            <a:ext cx="8218488" cy="4896544"/>
          </a:xfrm>
        </p:spPr>
        <p:txBody>
          <a:bodyPr>
            <a:normAutofit/>
          </a:bodyPr>
          <a:lstStyle/>
          <a:p>
            <a:pPr marL="514350" indent="-51435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arenBoth"/>
              <a:defRPr/>
            </a:pPr>
            <a:endParaRPr lang="de-DE" b="1" dirty="0" smtClean="0">
              <a:solidFill>
                <a:srgbClr val="FFFF00"/>
              </a:solidFill>
              <a:latin typeface="+mj-lt"/>
            </a:endParaRPr>
          </a:p>
          <a:p>
            <a:pPr marL="514350" indent="-514350" fontAlgn="auto">
              <a:spcAft>
                <a:spcPts val="0"/>
              </a:spcAft>
              <a:buClr>
                <a:srgbClr val="92D050"/>
              </a:buClr>
              <a:buFont typeface="+mj-lt"/>
              <a:buAutoNum type="arabicParenBoth"/>
              <a:defRPr/>
            </a:pPr>
            <a:r>
              <a:rPr lang="de-DE" b="1" dirty="0" smtClean="0">
                <a:solidFill>
                  <a:srgbClr val="002060"/>
                </a:solidFill>
              </a:rPr>
              <a:t>Grundlegende Informationen zur Differenzierung an der Nelson-Mandela-Gesamtschule</a:t>
            </a:r>
          </a:p>
          <a:p>
            <a:pPr marL="514350" indent="-514350" fontAlgn="auto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+mj-lt"/>
              <a:buAutoNum type="arabicParenBoth" startAt="2"/>
              <a:defRPr/>
            </a:pPr>
            <a:endParaRPr lang="de-DE" b="1" dirty="0" smtClean="0">
              <a:solidFill>
                <a:srgbClr val="002060"/>
              </a:solidFill>
            </a:endParaRPr>
          </a:p>
          <a:p>
            <a:pPr marL="514350" indent="-514350" fontAlgn="auto">
              <a:spcBef>
                <a:spcPts val="1200"/>
              </a:spcBef>
              <a:spcAft>
                <a:spcPts val="0"/>
              </a:spcAft>
              <a:buClr>
                <a:srgbClr val="92D050"/>
              </a:buClr>
              <a:buFont typeface="+mj-lt"/>
              <a:buAutoNum type="arabicParenBoth" startAt="2"/>
              <a:defRPr/>
            </a:pPr>
            <a:r>
              <a:rPr lang="de-DE" b="1" dirty="0" smtClean="0">
                <a:solidFill>
                  <a:srgbClr val="002060"/>
                </a:solidFill>
              </a:rPr>
              <a:t>Die WP-Fächer im Einzelnen</a:t>
            </a:r>
          </a:p>
          <a:p>
            <a:pPr marL="0" indent="0" fontAlgn="auto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de-DE" b="1" dirty="0" smtClean="0">
              <a:solidFill>
                <a:srgbClr val="002060"/>
              </a:solidFill>
            </a:endParaRPr>
          </a:p>
          <a:p>
            <a:pPr marL="514800" indent="-514800" fontAlgn="auto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de-DE" b="1" dirty="0" smtClean="0">
                <a:solidFill>
                  <a:srgbClr val="92D050"/>
                </a:solidFill>
              </a:rPr>
              <a:t>(3)    </a:t>
            </a:r>
            <a:r>
              <a:rPr lang="de-DE" b="1" dirty="0" smtClean="0">
                <a:solidFill>
                  <a:srgbClr val="002060"/>
                </a:solidFill>
              </a:rPr>
              <a:t>Ausblick – Wie geht es weiter? </a:t>
            </a:r>
          </a:p>
          <a:p>
            <a:pPr marL="457200" indent="-45720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arenBoth"/>
              <a:defRPr/>
            </a:pPr>
            <a:endParaRPr lang="de-DE" sz="2000" b="1" dirty="0" smtClean="0">
              <a:solidFill>
                <a:schemeClr val="bg1"/>
              </a:solidFill>
              <a:latin typeface="+mj-lt"/>
            </a:endParaRP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de-DE" sz="2000" b="1" dirty="0" smtClean="0">
              <a:solidFill>
                <a:schemeClr val="bg1"/>
              </a:solidFill>
              <a:latin typeface="+mj-lt"/>
            </a:endParaRPr>
          </a:p>
          <a:p>
            <a:pPr marL="514350" indent="-51435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de-DE" sz="2000" b="1" dirty="0" smtClean="0">
              <a:solidFill>
                <a:schemeClr val="bg1"/>
              </a:solidFill>
              <a:latin typeface="+mj-lt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88641"/>
            <a:ext cx="7488634" cy="165618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Das WP-Fach im Kontext der Differenzierungsmöglichkeiten an der Gesamtschule</a:t>
            </a:r>
            <a:r>
              <a:rPr lang="de-DE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de-DE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de-DE" sz="2000" b="1" dirty="0" smtClean="0">
                <a:solidFill>
                  <a:srgbClr val="9B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Differenzierung nach </a:t>
            </a:r>
            <a:r>
              <a:rPr lang="de-DE" sz="2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Neigung</a:t>
            </a:r>
            <a:endParaRPr lang="de-DE" sz="2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2395538" y="1962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400">
              <a:latin typeface="Times New Roman" pitchFamily="18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39750" y="5589588"/>
            <a:ext cx="7776666" cy="93503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fontAlgn="auto" hangingPunct="0">
              <a:spcBef>
                <a:spcPts val="3600"/>
              </a:spcBef>
              <a:spcAft>
                <a:spcPts val="0"/>
              </a:spcAft>
              <a:defRPr/>
            </a:pPr>
            <a:endParaRPr lang="de-DE" sz="1600" b="1" dirty="0">
              <a:latin typeface="+mj-lt"/>
              <a:cs typeface="+mn-cs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600" b="1" dirty="0">
                <a:solidFill>
                  <a:srgbClr val="002060"/>
                </a:solidFill>
                <a:latin typeface="+mn-lt"/>
                <a:cs typeface="+mn-cs"/>
              </a:rPr>
              <a:t>Klassenunterricht in allen Fächern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686800" y="6019800"/>
            <a:ext cx="457200" cy="457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" b="1" dirty="0">
                <a:latin typeface="Times New Roman" pitchFamily="18" charset="0"/>
                <a:cs typeface="+mn-cs"/>
              </a:rPr>
              <a:t>5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8686800" y="5562600"/>
            <a:ext cx="457200" cy="457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" b="1" dirty="0">
                <a:latin typeface="Times New Roman" pitchFamily="18" charset="0"/>
                <a:cs typeface="+mn-cs"/>
              </a:rPr>
              <a:t>6</a:t>
            </a:r>
          </a:p>
        </p:txBody>
      </p:sp>
      <p:sp>
        <p:nvSpPr>
          <p:cNvPr id="10247" name="Text Box 11"/>
          <p:cNvSpPr txBox="1">
            <a:spLocks noChangeArrowheads="1"/>
          </p:cNvSpPr>
          <p:nvPr/>
        </p:nvSpPr>
        <p:spPr bwMode="auto">
          <a:xfrm>
            <a:off x="7956550" y="3716338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de-DE" sz="2400">
              <a:latin typeface="Times New Roman" pitchFamily="18" charset="0"/>
            </a:endParaRP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8686800" y="5105400"/>
            <a:ext cx="4572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" dirty="0">
                <a:latin typeface="+mj-lt"/>
                <a:cs typeface="+mn-cs"/>
              </a:rPr>
              <a:t>7</a:t>
            </a: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8686800" y="4191000"/>
            <a:ext cx="4572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" dirty="0">
                <a:latin typeface="+mj-lt"/>
                <a:cs typeface="+mn-cs"/>
              </a:rPr>
              <a:t>8</a:t>
            </a: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8686800" y="3352800"/>
            <a:ext cx="4572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" dirty="0">
                <a:latin typeface="+mj-lt"/>
                <a:cs typeface="+mn-cs"/>
              </a:rPr>
              <a:t>9</a:t>
            </a:r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8572500" y="2514600"/>
            <a:ext cx="5715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dirty="0">
                <a:latin typeface="+mj-lt"/>
                <a:cs typeface="+mn-cs"/>
              </a:rPr>
              <a:t>10</a:t>
            </a:r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8572500" y="1595438"/>
            <a:ext cx="5715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dirty="0">
                <a:latin typeface="+mj-lt"/>
                <a:cs typeface="+mn-cs"/>
              </a:rPr>
              <a:t>11</a:t>
            </a:r>
          </a:p>
        </p:txBody>
      </p:sp>
      <p:sp>
        <p:nvSpPr>
          <p:cNvPr id="15" name="Text Box 22"/>
          <p:cNvSpPr txBox="1">
            <a:spLocks noChangeArrowheads="1"/>
          </p:cNvSpPr>
          <p:nvPr/>
        </p:nvSpPr>
        <p:spPr bwMode="auto">
          <a:xfrm>
            <a:off x="8572500" y="1200150"/>
            <a:ext cx="5715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dirty="0">
                <a:latin typeface="+mj-lt"/>
                <a:cs typeface="+mn-cs"/>
              </a:rPr>
              <a:t>12</a:t>
            </a: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8572500" y="742950"/>
            <a:ext cx="5715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dirty="0">
                <a:latin typeface="+mj-lt"/>
                <a:cs typeface="+mn-cs"/>
              </a:rPr>
              <a:t>13</a:t>
            </a:r>
          </a:p>
        </p:txBody>
      </p:sp>
      <p:sp>
        <p:nvSpPr>
          <p:cNvPr id="19" name="Abgerundetes Rechteck 18"/>
          <p:cNvSpPr/>
          <p:nvPr/>
        </p:nvSpPr>
        <p:spPr>
          <a:xfrm>
            <a:off x="2484438" y="2420888"/>
            <a:ext cx="3167062" cy="3141712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u="sng" dirty="0">
                <a:solidFill>
                  <a:srgbClr val="002060"/>
                </a:solidFill>
              </a:rPr>
              <a:t>WP - Fach ab Jg. </a:t>
            </a:r>
            <a:r>
              <a:rPr lang="de-DE" sz="2400" b="1" u="sng" dirty="0" smtClean="0">
                <a:solidFill>
                  <a:srgbClr val="002060"/>
                </a:solidFill>
              </a:rPr>
              <a:t>7: </a:t>
            </a:r>
            <a:endParaRPr lang="de-DE" sz="2400" b="1" u="sng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b="1" dirty="0" smtClean="0">
                <a:solidFill>
                  <a:srgbClr val="002060"/>
                </a:solidFill>
              </a:rPr>
              <a:t> </a:t>
            </a:r>
            <a:r>
              <a:rPr lang="de-DE" sz="1600" b="1" dirty="0" smtClean="0">
                <a:solidFill>
                  <a:srgbClr val="002060"/>
                </a:solidFill>
              </a:rPr>
              <a:t>zweite </a:t>
            </a:r>
            <a:r>
              <a:rPr lang="de-DE" sz="1600" b="1" dirty="0">
                <a:solidFill>
                  <a:srgbClr val="002060"/>
                </a:solidFill>
              </a:rPr>
              <a:t>Fremdsprache</a:t>
            </a:r>
          </a:p>
          <a:p>
            <a:pPr indent="-2160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de-DE" sz="1600" dirty="0">
                <a:solidFill>
                  <a:srgbClr val="002060"/>
                </a:solidFill>
              </a:rPr>
              <a:t>Spanisch oder</a:t>
            </a:r>
          </a:p>
          <a:p>
            <a:pPr indent="-2160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de-DE" sz="1600" dirty="0">
                <a:solidFill>
                  <a:srgbClr val="002060"/>
                </a:solidFill>
              </a:rPr>
              <a:t>Niederländisch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600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600" dirty="0">
                <a:solidFill>
                  <a:srgbClr val="002060"/>
                </a:solidFill>
              </a:rPr>
              <a:t> </a:t>
            </a:r>
            <a:r>
              <a:rPr lang="de-DE" sz="1600" b="1" dirty="0" smtClean="0">
                <a:solidFill>
                  <a:srgbClr val="002060"/>
                </a:solidFill>
              </a:rPr>
              <a:t>Naturwissenschaften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de-DE" sz="1600" b="1" dirty="0" smtClean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600" b="1" dirty="0">
                <a:solidFill>
                  <a:srgbClr val="002060"/>
                </a:solidFill>
              </a:rPr>
              <a:t> </a:t>
            </a:r>
            <a:r>
              <a:rPr lang="de-DE" sz="1600" b="1" dirty="0" smtClean="0">
                <a:solidFill>
                  <a:srgbClr val="002060"/>
                </a:solidFill>
              </a:rPr>
              <a:t>MINT</a:t>
            </a:r>
            <a:endParaRPr lang="de-DE" sz="1600" b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600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600" b="1" dirty="0" smtClean="0">
                <a:solidFill>
                  <a:srgbClr val="002060"/>
                </a:solidFill>
              </a:rPr>
              <a:t> Wirtschaft und Arbeitswelt</a:t>
            </a:r>
            <a:r>
              <a:rPr lang="de-DE" sz="1600" dirty="0" smtClean="0">
                <a:solidFill>
                  <a:srgbClr val="002060"/>
                </a:solidFill>
              </a:rPr>
              <a:t> </a:t>
            </a:r>
            <a:endParaRPr lang="de-DE" sz="1600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600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600" b="1" dirty="0" smtClean="0">
                <a:solidFill>
                  <a:srgbClr val="002060"/>
                </a:solidFill>
              </a:rPr>
              <a:t> Darstellen </a:t>
            </a:r>
            <a:r>
              <a:rPr lang="de-DE" sz="1600" b="1" dirty="0">
                <a:solidFill>
                  <a:srgbClr val="002060"/>
                </a:solidFill>
              </a:rPr>
              <a:t>und </a:t>
            </a:r>
            <a:r>
              <a:rPr lang="de-DE" sz="1600" b="1" dirty="0" smtClean="0">
                <a:solidFill>
                  <a:srgbClr val="002060"/>
                </a:solidFill>
              </a:rPr>
              <a:t>Gestalten</a:t>
            </a:r>
            <a:endParaRPr lang="de-DE" sz="1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2395538" y="1962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400">
              <a:latin typeface="Times New Roman" pitchFamily="18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95288" y="5589588"/>
            <a:ext cx="7921128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fontAlgn="auto" hangingPunct="0">
              <a:spcBef>
                <a:spcPts val="3600"/>
              </a:spcBef>
              <a:spcAft>
                <a:spcPts val="0"/>
              </a:spcAft>
              <a:defRPr/>
            </a:pPr>
            <a:endParaRPr lang="de-DE" sz="1600" b="1" dirty="0">
              <a:latin typeface="+mj-lt"/>
              <a:cs typeface="+mn-cs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600" b="1" dirty="0">
                <a:solidFill>
                  <a:srgbClr val="002060"/>
                </a:solidFill>
                <a:latin typeface="+mn-lt"/>
                <a:cs typeface="+mn-cs"/>
              </a:rPr>
              <a:t>Klassenunterricht in allen Fächern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686800" y="6019800"/>
            <a:ext cx="4572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" dirty="0">
                <a:latin typeface="+mj-lt"/>
                <a:cs typeface="+mn-cs"/>
              </a:rPr>
              <a:t>5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8686800" y="5562600"/>
            <a:ext cx="4572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" dirty="0">
                <a:latin typeface="+mj-lt"/>
                <a:cs typeface="+mn-cs"/>
              </a:rPr>
              <a:t>6</a:t>
            </a:r>
          </a:p>
        </p:txBody>
      </p:sp>
      <p:sp>
        <p:nvSpPr>
          <p:cNvPr id="11271" name="Text Box 11"/>
          <p:cNvSpPr txBox="1">
            <a:spLocks noChangeArrowheads="1"/>
          </p:cNvSpPr>
          <p:nvPr/>
        </p:nvSpPr>
        <p:spPr bwMode="auto">
          <a:xfrm>
            <a:off x="7956550" y="3716338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de-DE" sz="2400">
              <a:latin typeface="Times New Roman" pitchFamily="18" charset="0"/>
            </a:endParaRP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8686800" y="5105400"/>
            <a:ext cx="457200" cy="457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" b="1" dirty="0">
                <a:latin typeface="+mj-lt"/>
                <a:cs typeface="+mn-cs"/>
              </a:rPr>
              <a:t>7</a:t>
            </a: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8686800" y="4191000"/>
            <a:ext cx="4572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" dirty="0">
                <a:latin typeface="+mj-lt"/>
                <a:cs typeface="+mn-cs"/>
              </a:rPr>
              <a:t>8</a:t>
            </a: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8686800" y="3352800"/>
            <a:ext cx="4572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" dirty="0">
                <a:latin typeface="+mj-lt"/>
                <a:cs typeface="+mn-cs"/>
              </a:rPr>
              <a:t>9</a:t>
            </a:r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8686800" y="2514600"/>
            <a:ext cx="4572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dirty="0">
                <a:latin typeface="+mj-lt"/>
                <a:cs typeface="+mn-cs"/>
              </a:rPr>
              <a:t>10</a:t>
            </a:r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8686800" y="1595438"/>
            <a:ext cx="4572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dirty="0">
                <a:latin typeface="+mj-lt"/>
                <a:cs typeface="+mn-cs"/>
              </a:rPr>
              <a:t>11</a:t>
            </a:r>
          </a:p>
        </p:txBody>
      </p:sp>
      <p:sp>
        <p:nvSpPr>
          <p:cNvPr id="15" name="Text Box 22"/>
          <p:cNvSpPr txBox="1">
            <a:spLocks noChangeArrowheads="1"/>
          </p:cNvSpPr>
          <p:nvPr/>
        </p:nvSpPr>
        <p:spPr bwMode="auto">
          <a:xfrm>
            <a:off x="8686800" y="1200150"/>
            <a:ext cx="4572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dirty="0">
                <a:latin typeface="+mj-lt"/>
                <a:cs typeface="+mn-cs"/>
              </a:rPr>
              <a:t>12</a:t>
            </a: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8686800" y="742950"/>
            <a:ext cx="4572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dirty="0">
                <a:latin typeface="+mj-lt"/>
                <a:cs typeface="+mn-cs"/>
              </a:rPr>
              <a:t>13</a:t>
            </a:r>
          </a:p>
        </p:txBody>
      </p:sp>
      <p:sp>
        <p:nvSpPr>
          <p:cNvPr id="19" name="Abgerundetes Rechteck 18"/>
          <p:cNvSpPr/>
          <p:nvPr/>
        </p:nvSpPr>
        <p:spPr>
          <a:xfrm>
            <a:off x="2411413" y="2420938"/>
            <a:ext cx="2005955" cy="3141662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dirty="0">
                <a:solidFill>
                  <a:srgbClr val="002060"/>
                </a:solidFill>
              </a:rPr>
              <a:t>WP - Fach ab Jg. </a:t>
            </a:r>
            <a:r>
              <a:rPr lang="de-DE" sz="1600" b="1" dirty="0" smtClean="0">
                <a:solidFill>
                  <a:srgbClr val="002060"/>
                </a:solidFill>
              </a:rPr>
              <a:t>7: </a:t>
            </a:r>
            <a:endParaRPr lang="de-DE" sz="1600" b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sz="1600" b="1" dirty="0" smtClean="0">
                <a:solidFill>
                  <a:srgbClr val="002060"/>
                </a:solidFill>
              </a:rPr>
              <a:t> 2</a:t>
            </a:r>
            <a:r>
              <a:rPr lang="de-DE" sz="1600" b="1" dirty="0">
                <a:solidFill>
                  <a:srgbClr val="002060"/>
                </a:solidFill>
              </a:rPr>
              <a:t>. FS</a:t>
            </a:r>
          </a:p>
          <a:p>
            <a:pPr indent="-2160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de-DE" sz="1600" dirty="0">
                <a:solidFill>
                  <a:srgbClr val="002060"/>
                </a:solidFill>
              </a:rPr>
              <a:t>Spanisch</a:t>
            </a:r>
          </a:p>
          <a:p>
            <a:pPr indent="-2160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de-DE" sz="1600" dirty="0">
                <a:solidFill>
                  <a:srgbClr val="002060"/>
                </a:solidFill>
              </a:rPr>
              <a:t>Niederländisch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600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sz="1600" b="1" dirty="0" smtClean="0">
                <a:solidFill>
                  <a:srgbClr val="002060"/>
                </a:solidFill>
              </a:rPr>
              <a:t>NW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600" b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600" b="1" dirty="0" smtClean="0">
                <a:solidFill>
                  <a:srgbClr val="002060"/>
                </a:solidFill>
              </a:rPr>
              <a:t> MINT</a:t>
            </a:r>
            <a:endParaRPr lang="de-DE" sz="1600" b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600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600" b="1" dirty="0">
                <a:solidFill>
                  <a:srgbClr val="002060"/>
                </a:solidFill>
              </a:rPr>
              <a:t> </a:t>
            </a:r>
            <a:r>
              <a:rPr lang="de-DE" sz="1600" b="1" dirty="0" smtClean="0">
                <a:solidFill>
                  <a:srgbClr val="002060"/>
                </a:solidFill>
              </a:rPr>
              <a:t>Wirtschaft u.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dirty="0">
                <a:solidFill>
                  <a:srgbClr val="002060"/>
                </a:solidFill>
              </a:rPr>
              <a:t> </a:t>
            </a:r>
            <a:r>
              <a:rPr lang="de-DE" sz="1600" b="1" dirty="0" smtClean="0">
                <a:solidFill>
                  <a:srgbClr val="002060"/>
                </a:solidFill>
              </a:rPr>
              <a:t>  Arbeitswelt </a:t>
            </a:r>
            <a:r>
              <a:rPr lang="de-DE" sz="1600" dirty="0" smtClean="0">
                <a:solidFill>
                  <a:srgbClr val="002060"/>
                </a:solidFill>
              </a:rPr>
              <a:t> </a:t>
            </a:r>
            <a:endParaRPr lang="de-DE" sz="1600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600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600" b="1" dirty="0" smtClean="0">
                <a:solidFill>
                  <a:srgbClr val="002060"/>
                </a:solidFill>
              </a:rPr>
              <a:t> D </a:t>
            </a:r>
            <a:r>
              <a:rPr lang="de-DE" sz="1600" b="1" dirty="0">
                <a:solidFill>
                  <a:srgbClr val="002060"/>
                </a:solidFill>
              </a:rPr>
              <a:t>u </a:t>
            </a:r>
            <a:r>
              <a:rPr lang="de-DE" sz="1600" b="1" dirty="0" smtClean="0">
                <a:solidFill>
                  <a:srgbClr val="002060"/>
                </a:solidFill>
              </a:rPr>
              <a:t>G</a:t>
            </a:r>
            <a:endParaRPr lang="de-DE" sz="1600" b="1" dirty="0">
              <a:solidFill>
                <a:srgbClr val="002060"/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4607868" y="2571237"/>
            <a:ext cx="817240" cy="2991363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>
                <a:solidFill>
                  <a:srgbClr val="002060"/>
                </a:solidFill>
              </a:rPr>
              <a:t>Mathematik</a:t>
            </a:r>
          </a:p>
        </p:txBody>
      </p:sp>
      <p:sp>
        <p:nvSpPr>
          <p:cNvPr id="20" name="Rechteck 19"/>
          <p:cNvSpPr/>
          <p:nvPr/>
        </p:nvSpPr>
        <p:spPr>
          <a:xfrm>
            <a:off x="5539769" y="2564904"/>
            <a:ext cx="832432" cy="299769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>
                <a:solidFill>
                  <a:srgbClr val="002060"/>
                </a:solidFill>
              </a:rPr>
              <a:t>Englisch</a:t>
            </a:r>
          </a:p>
        </p:txBody>
      </p:sp>
      <p:sp>
        <p:nvSpPr>
          <p:cNvPr id="21" name="Rechteck 20"/>
          <p:cNvSpPr/>
          <p:nvPr/>
        </p:nvSpPr>
        <p:spPr>
          <a:xfrm>
            <a:off x="6486862" y="2456108"/>
            <a:ext cx="816444" cy="219209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>
                <a:solidFill>
                  <a:srgbClr val="002060"/>
                </a:solidFill>
              </a:rPr>
              <a:t>Deutsch</a:t>
            </a:r>
          </a:p>
        </p:txBody>
      </p:sp>
      <p:sp>
        <p:nvSpPr>
          <p:cNvPr id="22" name="Rechteck 21"/>
          <p:cNvSpPr/>
          <p:nvPr/>
        </p:nvSpPr>
        <p:spPr>
          <a:xfrm>
            <a:off x="7419745" y="2514600"/>
            <a:ext cx="815529" cy="12954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>
                <a:solidFill>
                  <a:srgbClr val="002060"/>
                </a:solidFill>
              </a:rPr>
              <a:t>NW</a:t>
            </a:r>
          </a:p>
        </p:txBody>
      </p:sp>
      <p:sp>
        <p:nvSpPr>
          <p:cNvPr id="23" name="Rechteck 22"/>
          <p:cNvSpPr/>
          <p:nvPr/>
        </p:nvSpPr>
        <p:spPr>
          <a:xfrm>
            <a:off x="395287" y="2420938"/>
            <a:ext cx="1944687" cy="31416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dirty="0" smtClean="0">
                <a:solidFill>
                  <a:srgbClr val="002060"/>
                </a:solidFill>
              </a:rPr>
              <a:t>Klassen-unterricht </a:t>
            </a:r>
            <a:endParaRPr lang="de-DE" sz="2000" b="1" dirty="0">
              <a:solidFill>
                <a:srgbClr val="00206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dirty="0">
                <a:solidFill>
                  <a:srgbClr val="002060"/>
                </a:solidFill>
              </a:rPr>
              <a:t>in allen übrigen Fächern</a:t>
            </a:r>
          </a:p>
        </p:txBody>
      </p:sp>
      <p:sp>
        <p:nvSpPr>
          <p:cNvPr id="24" name="Abgerundetes Rechteck 23"/>
          <p:cNvSpPr/>
          <p:nvPr/>
        </p:nvSpPr>
        <p:spPr>
          <a:xfrm>
            <a:off x="4504246" y="2420937"/>
            <a:ext cx="3812170" cy="851693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u="sng" dirty="0">
                <a:solidFill>
                  <a:srgbClr val="002060"/>
                </a:solidFill>
              </a:rPr>
              <a:t>E- und G-Kurse ab Jg. 7: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>
                <a:solidFill>
                  <a:srgbClr val="002060"/>
                </a:solidFill>
              </a:rPr>
              <a:t>Fachleistungsdifferenzierung</a:t>
            </a:r>
          </a:p>
        </p:txBody>
      </p:sp>
      <p:sp>
        <p:nvSpPr>
          <p:cNvPr id="27" name="Titel 26"/>
          <p:cNvSpPr>
            <a:spLocks noGrp="1"/>
          </p:cNvSpPr>
          <p:nvPr>
            <p:ph type="title"/>
          </p:nvPr>
        </p:nvSpPr>
        <p:spPr>
          <a:xfrm>
            <a:off x="395287" y="365125"/>
            <a:ext cx="6761163" cy="1325563"/>
          </a:xfrm>
        </p:spPr>
        <p:txBody>
          <a:bodyPr/>
          <a:lstStyle/>
          <a:p>
            <a:r>
              <a:rPr lang="de-DE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Das WP-Fach im Kontext der Differenzierungsmöglichkeiten an der Gesamtschule</a:t>
            </a:r>
            <a:r>
              <a:rPr lang="de-DE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de-DE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de-DE" sz="20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Differenzierung nach </a:t>
            </a:r>
            <a:r>
              <a:rPr lang="de-DE" sz="2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Leistung</a:t>
            </a:r>
            <a:endParaRPr lang="de-DE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FF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FF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4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2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7" y="333375"/>
            <a:ext cx="6769101" cy="1511449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WP-Fach </a:t>
            </a:r>
            <a:r>
              <a:rPr lang="de-DE" sz="3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im Kontext der Differenzierungsmöglichkeiten an der Gesamtschule</a:t>
            </a:r>
            <a:r>
              <a:rPr lang="de-DE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de-DE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de-DE" sz="22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Differenzierung nach </a:t>
            </a:r>
            <a:r>
              <a:rPr lang="de-DE" sz="2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Neigung</a:t>
            </a:r>
            <a:r>
              <a:rPr lang="de-DE" sz="2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2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</a:t>
            </a:r>
            <a:r>
              <a:rPr lang="de-DE" sz="2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Leistung</a:t>
            </a:r>
            <a:endParaRPr lang="de-DE" sz="2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2395538" y="1962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400">
              <a:latin typeface="Times New Roman" pitchFamily="18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95288" y="5589588"/>
            <a:ext cx="7960648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fontAlgn="auto" hangingPunct="0">
              <a:spcBef>
                <a:spcPts val="3600"/>
              </a:spcBef>
              <a:spcAft>
                <a:spcPts val="0"/>
              </a:spcAft>
              <a:defRPr/>
            </a:pPr>
            <a:endParaRPr lang="de-DE" sz="1600" b="1" dirty="0">
              <a:latin typeface="+mn-lt"/>
              <a:cs typeface="+mn-cs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600" b="1" dirty="0">
                <a:solidFill>
                  <a:srgbClr val="002060"/>
                </a:solidFill>
                <a:latin typeface="+mn-lt"/>
                <a:cs typeface="+mn-cs"/>
              </a:rPr>
              <a:t>Klassenunterricht in allen Fächern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686800" y="6019800"/>
            <a:ext cx="4572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" dirty="0">
                <a:latin typeface="+mj-lt"/>
                <a:cs typeface="+mn-cs"/>
              </a:rPr>
              <a:t>5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8686800" y="5562600"/>
            <a:ext cx="4572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" dirty="0">
                <a:latin typeface="+mj-lt"/>
                <a:cs typeface="+mn-cs"/>
              </a:rPr>
              <a:t>6</a:t>
            </a:r>
          </a:p>
        </p:txBody>
      </p:sp>
      <p:sp>
        <p:nvSpPr>
          <p:cNvPr id="12295" name="Text Box 11"/>
          <p:cNvSpPr txBox="1">
            <a:spLocks noChangeArrowheads="1"/>
          </p:cNvSpPr>
          <p:nvPr/>
        </p:nvSpPr>
        <p:spPr bwMode="auto">
          <a:xfrm>
            <a:off x="7956550" y="3716338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de-DE" sz="2400">
              <a:latin typeface="Times New Roman" pitchFamily="18" charset="0"/>
            </a:endParaRP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8686800" y="5105400"/>
            <a:ext cx="4572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" dirty="0">
                <a:latin typeface="+mj-lt"/>
                <a:cs typeface="+mn-cs"/>
              </a:rPr>
              <a:t>7</a:t>
            </a: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8686800" y="4191000"/>
            <a:ext cx="457200" cy="457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" b="1" dirty="0">
                <a:latin typeface="+mj-lt"/>
                <a:cs typeface="+mn-cs"/>
              </a:rPr>
              <a:t>8</a:t>
            </a: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8686800" y="3352800"/>
            <a:ext cx="4572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" dirty="0">
                <a:latin typeface="+mj-lt"/>
                <a:cs typeface="+mn-cs"/>
              </a:rPr>
              <a:t>9</a:t>
            </a:r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8686800" y="2514600"/>
            <a:ext cx="4572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dirty="0">
                <a:latin typeface="+mj-lt"/>
                <a:cs typeface="+mn-cs"/>
              </a:rPr>
              <a:t>10</a:t>
            </a:r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8686800" y="1595438"/>
            <a:ext cx="4572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dirty="0">
                <a:latin typeface="+mj-lt"/>
                <a:cs typeface="+mn-cs"/>
              </a:rPr>
              <a:t>11</a:t>
            </a:r>
          </a:p>
        </p:txBody>
      </p:sp>
      <p:sp>
        <p:nvSpPr>
          <p:cNvPr id="15" name="Text Box 22"/>
          <p:cNvSpPr txBox="1">
            <a:spLocks noChangeArrowheads="1"/>
          </p:cNvSpPr>
          <p:nvPr/>
        </p:nvSpPr>
        <p:spPr bwMode="auto">
          <a:xfrm>
            <a:off x="8686800" y="1200150"/>
            <a:ext cx="4572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dirty="0">
                <a:latin typeface="+mj-lt"/>
                <a:cs typeface="+mn-cs"/>
              </a:rPr>
              <a:t>12</a:t>
            </a: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8686800" y="742950"/>
            <a:ext cx="4572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dirty="0">
                <a:latin typeface="+mj-lt"/>
                <a:cs typeface="+mn-cs"/>
              </a:rPr>
              <a:t>13</a:t>
            </a:r>
          </a:p>
        </p:txBody>
      </p:sp>
      <p:sp>
        <p:nvSpPr>
          <p:cNvPr id="19" name="Abgerundetes Rechteck 18"/>
          <p:cNvSpPr/>
          <p:nvPr/>
        </p:nvSpPr>
        <p:spPr>
          <a:xfrm>
            <a:off x="2411413" y="2357438"/>
            <a:ext cx="2016125" cy="3205162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dirty="0">
                <a:solidFill>
                  <a:srgbClr val="002060"/>
                </a:solidFill>
              </a:rPr>
              <a:t>WP - Fach </a:t>
            </a:r>
            <a:r>
              <a:rPr lang="de-DE" sz="1600" b="1" dirty="0" smtClean="0">
                <a:solidFill>
                  <a:srgbClr val="002060"/>
                </a:solidFill>
              </a:rPr>
              <a:t>ab </a:t>
            </a:r>
            <a:r>
              <a:rPr lang="de-DE" sz="1600" b="1" dirty="0">
                <a:solidFill>
                  <a:srgbClr val="002060"/>
                </a:solidFill>
              </a:rPr>
              <a:t>Jg. </a:t>
            </a:r>
            <a:r>
              <a:rPr lang="de-DE" sz="1600" b="1" dirty="0" smtClean="0">
                <a:solidFill>
                  <a:srgbClr val="002060"/>
                </a:solidFill>
              </a:rPr>
              <a:t>7: </a:t>
            </a:r>
            <a:endParaRPr lang="de-DE" sz="1600" b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sz="1600" b="1" dirty="0">
                <a:solidFill>
                  <a:srgbClr val="002060"/>
                </a:solidFill>
              </a:rPr>
              <a:t>2. FS</a:t>
            </a:r>
          </a:p>
          <a:p>
            <a:pPr indent="-2160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de-DE" sz="1600" dirty="0">
                <a:solidFill>
                  <a:srgbClr val="002060"/>
                </a:solidFill>
              </a:rPr>
              <a:t>Spanisch</a:t>
            </a:r>
          </a:p>
          <a:p>
            <a:pPr indent="-2160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de-DE" sz="1600" dirty="0">
                <a:solidFill>
                  <a:srgbClr val="002060"/>
                </a:solidFill>
              </a:rPr>
              <a:t>Niederländisch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600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sz="1600" b="1" dirty="0" smtClean="0">
                <a:solidFill>
                  <a:srgbClr val="002060"/>
                </a:solidFill>
              </a:rPr>
              <a:t>NW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600" b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600" b="1" dirty="0" smtClean="0">
                <a:solidFill>
                  <a:srgbClr val="002060"/>
                </a:solidFill>
              </a:rPr>
              <a:t> MINT</a:t>
            </a:r>
            <a:endParaRPr lang="de-DE" sz="1600" b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600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600" b="1" dirty="0" smtClean="0">
                <a:solidFill>
                  <a:srgbClr val="002060"/>
                </a:solidFill>
              </a:rPr>
              <a:t> Wirtschaft und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dirty="0">
                <a:solidFill>
                  <a:srgbClr val="002060"/>
                </a:solidFill>
              </a:rPr>
              <a:t> </a:t>
            </a:r>
            <a:r>
              <a:rPr lang="de-DE" sz="1600" b="1" dirty="0" smtClean="0">
                <a:solidFill>
                  <a:srgbClr val="002060"/>
                </a:solidFill>
              </a:rPr>
              <a:t>  Arbeitswelt </a:t>
            </a:r>
            <a:r>
              <a:rPr lang="de-DE" sz="1600" dirty="0" smtClean="0">
                <a:solidFill>
                  <a:srgbClr val="002060"/>
                </a:solidFill>
              </a:rPr>
              <a:t> </a:t>
            </a:r>
            <a:endParaRPr lang="de-DE" sz="1600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600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600" b="1" dirty="0" smtClean="0">
                <a:solidFill>
                  <a:srgbClr val="002060"/>
                </a:solidFill>
              </a:rPr>
              <a:t> D </a:t>
            </a:r>
            <a:r>
              <a:rPr lang="de-DE" sz="1600" b="1" dirty="0">
                <a:solidFill>
                  <a:srgbClr val="002060"/>
                </a:solidFill>
              </a:rPr>
              <a:t>u </a:t>
            </a:r>
            <a:r>
              <a:rPr lang="de-DE" sz="1600" b="1" dirty="0" smtClean="0">
                <a:solidFill>
                  <a:srgbClr val="002060"/>
                </a:solidFill>
              </a:rPr>
              <a:t>G</a:t>
            </a:r>
            <a:endParaRPr lang="de-DE" sz="1600" b="1" dirty="0">
              <a:solidFill>
                <a:srgbClr val="002060"/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4616162" y="2564904"/>
            <a:ext cx="288032" cy="299769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dirty="0">
                <a:solidFill>
                  <a:srgbClr val="002060"/>
                </a:solidFill>
              </a:rPr>
              <a:t>Mathematik</a:t>
            </a:r>
          </a:p>
        </p:txBody>
      </p:sp>
      <p:sp>
        <p:nvSpPr>
          <p:cNvPr id="20" name="Rechteck 19"/>
          <p:cNvSpPr/>
          <p:nvPr/>
        </p:nvSpPr>
        <p:spPr>
          <a:xfrm>
            <a:off x="5004048" y="2564904"/>
            <a:ext cx="288032" cy="299769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dirty="0">
                <a:solidFill>
                  <a:srgbClr val="002060"/>
                </a:solidFill>
              </a:rPr>
              <a:t>Englisch</a:t>
            </a:r>
          </a:p>
        </p:txBody>
      </p:sp>
      <p:sp>
        <p:nvSpPr>
          <p:cNvPr id="21" name="Rechteck 20"/>
          <p:cNvSpPr/>
          <p:nvPr/>
        </p:nvSpPr>
        <p:spPr>
          <a:xfrm>
            <a:off x="5389014" y="2564904"/>
            <a:ext cx="288032" cy="208329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dirty="0">
                <a:solidFill>
                  <a:srgbClr val="002060"/>
                </a:solidFill>
              </a:rPr>
              <a:t>Deutsch</a:t>
            </a:r>
          </a:p>
        </p:txBody>
      </p:sp>
      <p:sp>
        <p:nvSpPr>
          <p:cNvPr id="22" name="Rechteck 21"/>
          <p:cNvSpPr/>
          <p:nvPr/>
        </p:nvSpPr>
        <p:spPr>
          <a:xfrm>
            <a:off x="5788399" y="2853049"/>
            <a:ext cx="288032" cy="108000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dirty="0">
                <a:solidFill>
                  <a:srgbClr val="002060"/>
                </a:solidFill>
              </a:rPr>
              <a:t>NW</a:t>
            </a:r>
          </a:p>
        </p:txBody>
      </p:sp>
      <p:sp>
        <p:nvSpPr>
          <p:cNvPr id="23" name="Rechteck 22"/>
          <p:cNvSpPr/>
          <p:nvPr/>
        </p:nvSpPr>
        <p:spPr>
          <a:xfrm>
            <a:off x="395287" y="2349500"/>
            <a:ext cx="1944687" cy="32131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dirty="0" smtClean="0">
                <a:solidFill>
                  <a:srgbClr val="002060"/>
                </a:solidFill>
              </a:rPr>
              <a:t>Klassen-unterricht </a:t>
            </a:r>
            <a:endParaRPr lang="de-DE" sz="2000" b="1" dirty="0">
              <a:solidFill>
                <a:srgbClr val="00206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dirty="0">
                <a:solidFill>
                  <a:srgbClr val="002060"/>
                </a:solidFill>
              </a:rPr>
              <a:t>in allen übrigen Fächern</a:t>
            </a:r>
          </a:p>
        </p:txBody>
      </p:sp>
      <p:sp>
        <p:nvSpPr>
          <p:cNvPr id="24" name="Abgerundetes Rechteck 23"/>
          <p:cNvSpPr/>
          <p:nvPr/>
        </p:nvSpPr>
        <p:spPr>
          <a:xfrm>
            <a:off x="4506719" y="2359076"/>
            <a:ext cx="1655763" cy="935038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dirty="0">
                <a:solidFill>
                  <a:srgbClr val="002060"/>
                </a:solidFill>
              </a:rPr>
              <a:t>E- und G-Kurse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dirty="0">
                <a:solidFill>
                  <a:srgbClr val="002060"/>
                </a:solidFill>
              </a:rPr>
              <a:t>ab Jg. 7:</a:t>
            </a:r>
            <a:r>
              <a:rPr lang="de-DE" sz="2400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27" name="Abgerundetes Rechteck 26"/>
          <p:cNvSpPr/>
          <p:nvPr/>
        </p:nvSpPr>
        <p:spPr>
          <a:xfrm>
            <a:off x="6227764" y="2357438"/>
            <a:ext cx="2128172" cy="157561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u="sng" dirty="0">
                <a:solidFill>
                  <a:srgbClr val="002060"/>
                </a:solidFill>
              </a:rPr>
              <a:t>Latein </a:t>
            </a:r>
            <a:r>
              <a:rPr lang="de-DE" sz="1600" dirty="0" smtClean="0">
                <a:solidFill>
                  <a:srgbClr val="002060"/>
                </a:solidFill>
              </a:rPr>
              <a:t>oder</a:t>
            </a:r>
            <a:endParaRPr lang="de-DE" sz="1600" dirty="0">
              <a:solidFill>
                <a:srgbClr val="00206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u="sng" dirty="0" smtClean="0">
                <a:solidFill>
                  <a:srgbClr val="002060"/>
                </a:solidFill>
              </a:rPr>
              <a:t>Ergänzungsstunden </a:t>
            </a:r>
            <a:r>
              <a:rPr lang="de-DE" sz="1600" b="1" u="sng" dirty="0">
                <a:solidFill>
                  <a:srgbClr val="002060"/>
                </a:solidFill>
              </a:rPr>
              <a:t>ab Jg. </a:t>
            </a:r>
            <a:r>
              <a:rPr lang="de-DE" sz="1600" b="1" u="sng" dirty="0" smtClean="0">
                <a:solidFill>
                  <a:srgbClr val="002060"/>
                </a:solidFill>
              </a:rPr>
              <a:t>9:</a:t>
            </a:r>
            <a:endParaRPr lang="de-DE" sz="1600" b="1" u="sng" dirty="0">
              <a:solidFill>
                <a:srgbClr val="002060"/>
              </a:solidFill>
            </a:endParaRPr>
          </a:p>
          <a:p>
            <a:pPr marL="285750" indent="-1440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sz="1400" dirty="0" smtClean="0">
                <a:solidFill>
                  <a:srgbClr val="002060"/>
                </a:solidFill>
              </a:rPr>
              <a:t>Förderung </a:t>
            </a:r>
            <a:r>
              <a:rPr lang="de-DE" sz="1400" dirty="0">
                <a:solidFill>
                  <a:srgbClr val="002060"/>
                </a:solidFill>
              </a:rPr>
              <a:t>in D, M, </a:t>
            </a:r>
            <a:r>
              <a:rPr lang="de-DE" sz="1400" dirty="0" smtClean="0">
                <a:solidFill>
                  <a:srgbClr val="002060"/>
                </a:solidFill>
              </a:rPr>
              <a:t>E </a:t>
            </a:r>
          </a:p>
          <a:p>
            <a:pPr marL="285750" indent="-1440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sz="1400" dirty="0" smtClean="0">
                <a:solidFill>
                  <a:srgbClr val="002060"/>
                </a:solidFill>
              </a:rPr>
              <a:t>Pädagogik</a:t>
            </a:r>
          </a:p>
          <a:p>
            <a:pPr marL="285750" indent="-1440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sz="1400" dirty="0" smtClean="0">
                <a:solidFill>
                  <a:srgbClr val="002060"/>
                </a:solidFill>
              </a:rPr>
              <a:t>Informatik</a:t>
            </a:r>
          </a:p>
          <a:p>
            <a:pPr marL="285750" indent="-1440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sz="1400" dirty="0" smtClean="0">
                <a:solidFill>
                  <a:srgbClr val="002060"/>
                </a:solidFill>
              </a:rPr>
              <a:t>Zukunft planen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1052513"/>
            <a:ext cx="8229600" cy="78263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WP-Fach </a:t>
            </a:r>
            <a:r>
              <a:rPr lang="de-DE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im Kontext der Abschlüsse an der Gesamtschule</a:t>
            </a:r>
            <a:endParaRPr lang="de-DE" sz="28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8650" y="1825625"/>
            <a:ext cx="7399734" cy="4351338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Clr>
                <a:srgbClr val="99BE00"/>
              </a:buClr>
              <a:buFont typeface="Wingdings" panose="05000000000000000000" pitchFamily="2" charset="2"/>
              <a:buChar char="Ø"/>
              <a:defRPr/>
            </a:pPr>
            <a:r>
              <a:rPr lang="de-DE" sz="3400" dirty="0" smtClean="0">
                <a:solidFill>
                  <a:srgbClr val="002060"/>
                </a:solidFill>
              </a:rPr>
              <a:t>Hauptschulabschluss (HA 10; ggf. HA 9)</a:t>
            </a:r>
            <a:r>
              <a:rPr lang="de-DE" sz="3400" dirty="0" smtClean="0"/>
              <a:t> </a:t>
            </a:r>
          </a:p>
          <a:p>
            <a:pPr marL="337680" indent="0" fontAlgn="auto">
              <a:spcAft>
                <a:spcPts val="0"/>
              </a:spcAft>
              <a:buClr>
                <a:srgbClr val="92D050"/>
              </a:buClr>
              <a:buNone/>
              <a:defRPr/>
            </a:pPr>
            <a:r>
              <a:rPr lang="de-DE" sz="2800" dirty="0" smtClean="0">
                <a:solidFill>
                  <a:srgbClr val="002060"/>
                </a:solidFill>
              </a:rPr>
              <a:t>(keine E-Kurse erforderlich)</a:t>
            </a:r>
          </a:p>
          <a:p>
            <a:pPr fontAlgn="auto">
              <a:spcBef>
                <a:spcPts val="1800"/>
              </a:spcBef>
              <a:spcAft>
                <a:spcPts val="0"/>
              </a:spcAft>
              <a:buClr>
                <a:srgbClr val="99BE00"/>
              </a:buClr>
              <a:buFont typeface="Wingdings" panose="05000000000000000000" pitchFamily="2" charset="2"/>
              <a:buChar char="Ø"/>
              <a:defRPr/>
            </a:pPr>
            <a:r>
              <a:rPr lang="de-DE" sz="3400" dirty="0" smtClean="0">
                <a:solidFill>
                  <a:srgbClr val="002060"/>
                </a:solidFill>
              </a:rPr>
              <a:t>Fachoberschulreife (FOR)</a:t>
            </a:r>
          </a:p>
          <a:p>
            <a:pPr marL="337680" indent="0" fontAlgn="auto">
              <a:spcAft>
                <a:spcPts val="0"/>
              </a:spcAft>
              <a:buClr>
                <a:srgbClr val="92D050"/>
              </a:buClr>
              <a:buNone/>
              <a:defRPr/>
            </a:pPr>
            <a:r>
              <a:rPr lang="de-DE" sz="2800" dirty="0" smtClean="0">
                <a:solidFill>
                  <a:srgbClr val="002060"/>
                </a:solidFill>
              </a:rPr>
              <a:t>(zwei E-Kurse erforderlich, WP-Note mind. 4)</a:t>
            </a:r>
            <a:endParaRPr lang="de-DE" sz="3000" dirty="0" smtClean="0">
              <a:solidFill>
                <a:srgbClr val="002060"/>
              </a:solidFill>
            </a:endParaRPr>
          </a:p>
          <a:p>
            <a:pPr fontAlgn="auto">
              <a:spcBef>
                <a:spcPts val="1800"/>
              </a:spcBef>
              <a:spcAft>
                <a:spcPts val="0"/>
              </a:spcAft>
              <a:buClr>
                <a:srgbClr val="99BE00"/>
              </a:buClr>
              <a:buFont typeface="Wingdings" panose="05000000000000000000" pitchFamily="2" charset="2"/>
              <a:buChar char="Ø"/>
              <a:defRPr/>
            </a:pPr>
            <a:r>
              <a:rPr lang="de-DE" sz="3400" dirty="0" smtClean="0">
                <a:solidFill>
                  <a:srgbClr val="002060"/>
                </a:solidFill>
              </a:rPr>
              <a:t>Fachoberschulreife mit Qualifikation</a:t>
            </a:r>
          </a:p>
          <a:p>
            <a:pPr marL="345600" indent="0" fontAlgn="auto">
              <a:spcAft>
                <a:spcPts val="0"/>
              </a:spcAft>
              <a:buClr>
                <a:srgbClr val="92D050"/>
              </a:buClr>
              <a:buNone/>
              <a:defRPr/>
            </a:pPr>
            <a:r>
              <a:rPr lang="de-DE" sz="3400" dirty="0" smtClean="0">
                <a:solidFill>
                  <a:srgbClr val="002060"/>
                </a:solidFill>
              </a:rPr>
              <a:t>(FORQ)</a:t>
            </a:r>
          </a:p>
          <a:p>
            <a:pPr marL="337680" indent="0" fontAlgn="auto">
              <a:spcAft>
                <a:spcPts val="0"/>
              </a:spcAft>
              <a:buClr>
                <a:srgbClr val="92D050"/>
              </a:buClr>
              <a:buNone/>
              <a:defRPr/>
            </a:pPr>
            <a:r>
              <a:rPr lang="de-DE" sz="2800" dirty="0" smtClean="0">
                <a:solidFill>
                  <a:srgbClr val="002060"/>
                </a:solidFill>
              </a:rPr>
              <a:t>(drei E-Kurse erforderlich, </a:t>
            </a:r>
            <a:r>
              <a:rPr lang="de-DE" sz="2800" smtClean="0">
                <a:solidFill>
                  <a:srgbClr val="002060"/>
                </a:solidFill>
              </a:rPr>
              <a:t>WP-Note mind</a:t>
            </a:r>
            <a:r>
              <a:rPr lang="de-DE" sz="2800" dirty="0" smtClean="0">
                <a:solidFill>
                  <a:srgbClr val="002060"/>
                </a:solidFill>
              </a:rPr>
              <a:t>. 3)</a:t>
            </a:r>
            <a:endParaRPr lang="de-DE" sz="3400" dirty="0" smtClean="0">
              <a:solidFill>
                <a:srgbClr val="002060"/>
              </a:solidFill>
            </a:endParaRPr>
          </a:p>
          <a:p>
            <a:pPr marL="61200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de-DE" sz="30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78263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Allgemeine Grundlagen für die WP-Wahl</a:t>
            </a:r>
            <a:endParaRPr lang="de-DE" sz="28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1412776"/>
            <a:ext cx="7992888" cy="5256584"/>
          </a:xfrm>
        </p:spPr>
        <p:txBody>
          <a:bodyPr>
            <a:normAutofit fontScale="62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rgbClr val="99BE00"/>
              </a:buClr>
              <a:buFont typeface="Wingdings" pitchFamily="2" charset="2"/>
              <a:buChar char="Ø"/>
              <a:defRPr/>
            </a:pPr>
            <a:r>
              <a:rPr lang="de-DE" sz="3400" b="1" dirty="0" smtClean="0">
                <a:solidFill>
                  <a:srgbClr val="002060"/>
                </a:solidFill>
              </a:rPr>
              <a:t>Gleichwertigkeit der Fächer – keine Vorentscheidung für die Schullaufbahn des Kindes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de-DE" sz="2800" dirty="0" smtClean="0">
                <a:solidFill>
                  <a:srgbClr val="002060"/>
                </a:solidFill>
              </a:rPr>
              <a:t>	2. Fremdsprache kann noch zu einem späteren Zeitpunkt (Jg. 9 bzw. Jg. 11) angewählt werden. </a:t>
            </a:r>
          </a:p>
          <a:p>
            <a:pPr marL="274320" indent="-274320" fontAlgn="auto">
              <a:spcBef>
                <a:spcPts val="1800"/>
              </a:spcBef>
              <a:spcAft>
                <a:spcPts val="0"/>
              </a:spcAft>
              <a:buClr>
                <a:srgbClr val="99BE00"/>
              </a:buClr>
              <a:buFont typeface="Wingdings" pitchFamily="2" charset="2"/>
              <a:buChar char="Ø"/>
              <a:defRPr/>
            </a:pPr>
            <a:r>
              <a:rPr lang="de-DE" sz="3400" b="1" dirty="0" smtClean="0">
                <a:solidFill>
                  <a:srgbClr val="002060"/>
                </a:solidFill>
              </a:rPr>
              <a:t>Endgültigkeit der Entscheidung bis Ende der Klasse 10</a:t>
            </a:r>
          </a:p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de-DE" sz="3400" dirty="0" smtClean="0">
                <a:solidFill>
                  <a:srgbClr val="002060"/>
                </a:solidFill>
              </a:rPr>
              <a:t>	</a:t>
            </a:r>
            <a:r>
              <a:rPr lang="de-DE" sz="2800" dirty="0" smtClean="0">
                <a:solidFill>
                  <a:srgbClr val="002060"/>
                </a:solidFill>
              </a:rPr>
              <a:t>Nur in besonderen Ausnahmefällen kann das WP-Fach noch am Ende der Jahrgangstufe 7 geändert werden. </a:t>
            </a:r>
          </a:p>
          <a:p>
            <a:pPr marL="274320" indent="-274320" fontAlgn="auto">
              <a:spcBef>
                <a:spcPts val="1800"/>
              </a:spcBef>
              <a:spcAft>
                <a:spcPts val="0"/>
              </a:spcAft>
              <a:buClr>
                <a:srgbClr val="99BE00"/>
              </a:buClr>
              <a:buFont typeface="Wingdings" pitchFamily="2" charset="2"/>
              <a:buChar char="Ø"/>
              <a:defRPr/>
            </a:pPr>
            <a:r>
              <a:rPr lang="de-DE" sz="3400" b="1" dirty="0" smtClean="0">
                <a:solidFill>
                  <a:srgbClr val="002060"/>
                </a:solidFill>
              </a:rPr>
              <a:t>WP-Fach = Hauptfach </a:t>
            </a:r>
          </a:p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de-DE" sz="3400" dirty="0" smtClean="0">
                <a:solidFill>
                  <a:srgbClr val="002060"/>
                </a:solidFill>
              </a:rPr>
              <a:t>    	</a:t>
            </a:r>
            <a:r>
              <a:rPr lang="de-DE" sz="2800" dirty="0" smtClean="0">
                <a:solidFill>
                  <a:srgbClr val="002060"/>
                </a:solidFill>
              </a:rPr>
              <a:t>Es werden Arbeiten geschrieben und die WP-Note ist wichtig für den Abschluss.</a:t>
            </a:r>
          </a:p>
          <a:p>
            <a:pPr marL="274320" indent="-274320" fontAlgn="auto">
              <a:spcBef>
                <a:spcPts val="1800"/>
              </a:spcBef>
              <a:spcAft>
                <a:spcPts val="0"/>
              </a:spcAft>
              <a:buClr>
                <a:srgbClr val="99BE00"/>
              </a:buClr>
              <a:buFont typeface="Wingdings" pitchFamily="2" charset="2"/>
              <a:buChar char="Ø"/>
              <a:defRPr/>
            </a:pPr>
            <a:r>
              <a:rPr lang="de-DE" sz="3400" b="1" dirty="0" smtClean="0">
                <a:solidFill>
                  <a:srgbClr val="002060"/>
                </a:solidFill>
              </a:rPr>
              <a:t>WP-Fach wird zwei- oder dreistündig unterrichtet </a:t>
            </a:r>
          </a:p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de-DE" sz="3400" dirty="0" smtClean="0">
                <a:solidFill>
                  <a:srgbClr val="002060"/>
                </a:solidFill>
              </a:rPr>
              <a:t>	</a:t>
            </a:r>
            <a:r>
              <a:rPr lang="de-DE" sz="2700" dirty="0" smtClean="0">
                <a:solidFill>
                  <a:srgbClr val="002060"/>
                </a:solidFill>
              </a:rPr>
              <a:t>Die dritte Stunde in den Fächern Spanisch, Niederländisch und MINT findet im Rahmen der AG- bzw. Ergänzungsstunden-Schiene statt.</a:t>
            </a:r>
          </a:p>
          <a:p>
            <a:pPr marL="274320" indent="-274320" fontAlgn="auto">
              <a:spcBef>
                <a:spcPts val="1200"/>
              </a:spcBef>
              <a:spcAft>
                <a:spcPts val="0"/>
              </a:spcAft>
              <a:buClr>
                <a:srgbClr val="99BE00"/>
              </a:buClr>
              <a:buFont typeface="Wingdings" pitchFamily="2" charset="2"/>
              <a:buChar char="Ø"/>
              <a:defRPr/>
            </a:pPr>
            <a:r>
              <a:rPr lang="de-DE" sz="3400" b="1" u="sng" dirty="0" smtClean="0">
                <a:solidFill>
                  <a:srgbClr val="002060"/>
                </a:solidFill>
              </a:rPr>
              <a:t>Wichtig ist:</a:t>
            </a:r>
            <a:r>
              <a:rPr lang="de-DE" sz="3400" b="1" dirty="0" smtClean="0">
                <a:solidFill>
                  <a:srgbClr val="002060"/>
                </a:solidFill>
              </a:rPr>
              <a:t> </a:t>
            </a:r>
            <a:r>
              <a:rPr lang="de-DE" sz="3400" dirty="0" smtClean="0">
                <a:solidFill>
                  <a:srgbClr val="002060"/>
                </a:solidFill>
              </a:rPr>
              <a:t>Man wählt das Fach, für das man sich am meisten interessiert und für das man sich am meisten engagieren möchte.</a:t>
            </a:r>
          </a:p>
          <a:p>
            <a:pPr marL="274320" indent="-274320" fontAlgn="auto">
              <a:spcBef>
                <a:spcPts val="1200"/>
              </a:spcBef>
              <a:spcAft>
                <a:spcPts val="0"/>
              </a:spcAft>
              <a:buClr>
                <a:srgbClr val="99BE00"/>
              </a:buClr>
              <a:buFont typeface="Wingdings" pitchFamily="2" charset="2"/>
              <a:buChar char="Ø"/>
              <a:defRPr/>
            </a:pPr>
            <a:r>
              <a:rPr lang="de-DE" sz="3400" b="1" u="sng" dirty="0" smtClean="0">
                <a:solidFill>
                  <a:srgbClr val="002060"/>
                </a:solidFill>
              </a:rPr>
              <a:t>Unwichtig ist</a:t>
            </a:r>
            <a:r>
              <a:rPr lang="de-DE" sz="3400" dirty="0" smtClean="0">
                <a:solidFill>
                  <a:srgbClr val="002060"/>
                </a:solidFill>
              </a:rPr>
              <a:t>, was Freund*innen wählen oder welche Lehrerkräfte das WP-Fach unterrichten.</a:t>
            </a:r>
          </a:p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de-DE" sz="3400" dirty="0" smtClean="0">
                <a:solidFill>
                  <a:srgbClr val="002060"/>
                </a:solidFill>
              </a:rPr>
              <a:t>	</a:t>
            </a:r>
            <a:r>
              <a:rPr lang="de-DE" sz="2900" dirty="0" smtClean="0">
                <a:solidFill>
                  <a:srgbClr val="002060"/>
                </a:solidFill>
              </a:rPr>
              <a:t>Freund*innen und Lehrkräfte können wechseln! </a:t>
            </a:r>
          </a:p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de-DE" sz="2800" dirty="0" smtClean="0">
              <a:solidFill>
                <a:srgbClr val="FFFF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651098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2. Fremdsprache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2270" y="1412775"/>
            <a:ext cx="7776864" cy="648072"/>
          </a:xfrm>
        </p:spPr>
        <p:txBody>
          <a:bodyPr/>
          <a:lstStyle/>
          <a:p>
            <a:pPr>
              <a:buNone/>
            </a:pPr>
            <a:r>
              <a:rPr lang="de-DE" sz="36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Niederländisch oder Spanisch</a:t>
            </a:r>
          </a:p>
        </p:txBody>
      </p:sp>
      <p:sp>
        <p:nvSpPr>
          <p:cNvPr id="4" name="Inhaltsplatzhalter 2"/>
          <p:cNvSpPr txBox="1">
            <a:spLocks/>
          </p:cNvSpPr>
          <p:nvPr/>
        </p:nvSpPr>
        <p:spPr bwMode="auto">
          <a:xfrm>
            <a:off x="467544" y="2276872"/>
            <a:ext cx="3744416" cy="397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171450" indent="-171450" algn="l" defTabSz="685800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de-DE" sz="2200" b="1" dirty="0" smtClean="0">
                <a:solidFill>
                  <a:srgbClr val="002060"/>
                </a:solidFill>
              </a:rPr>
              <a:t>Warum eine Fremdsprache</a:t>
            </a:r>
          </a:p>
          <a:p>
            <a:pPr>
              <a:buFont typeface="Arial" panose="020B0604020202020204" pitchFamily="34" charset="0"/>
              <a:buNone/>
            </a:pPr>
            <a:r>
              <a:rPr lang="de-DE" sz="2200" b="1" dirty="0" smtClean="0">
                <a:solidFill>
                  <a:srgbClr val="002060"/>
                </a:solidFill>
              </a:rPr>
              <a:t>lernen?</a:t>
            </a:r>
          </a:p>
          <a:p>
            <a:r>
              <a:rPr lang="de-DE" sz="2200" dirty="0" smtClean="0">
                <a:solidFill>
                  <a:srgbClr val="002060"/>
                </a:solidFill>
              </a:rPr>
              <a:t>Verständigung im Ausland</a:t>
            </a:r>
          </a:p>
          <a:p>
            <a:r>
              <a:rPr lang="de-DE" sz="2200" dirty="0" smtClean="0">
                <a:solidFill>
                  <a:srgbClr val="002060"/>
                </a:solidFill>
              </a:rPr>
              <a:t>Erweiterung des kulturellen Horizonts</a:t>
            </a:r>
          </a:p>
          <a:p>
            <a:r>
              <a:rPr lang="de-DE" sz="2200" dirty="0" smtClean="0">
                <a:solidFill>
                  <a:srgbClr val="002060"/>
                </a:solidFill>
              </a:rPr>
              <a:t>Berufliche Möglichkeiten in den Bereichen Handel und Tourismus</a:t>
            </a:r>
          </a:p>
          <a:p>
            <a:r>
              <a:rPr lang="de-DE" sz="2200" dirty="0" smtClean="0">
                <a:solidFill>
                  <a:srgbClr val="002060"/>
                </a:solidFill>
              </a:rPr>
              <a:t>Sehr beliebte Reiseziele</a:t>
            </a:r>
            <a:endParaRPr lang="de-DE" sz="2200" dirty="0">
              <a:solidFill>
                <a:srgbClr val="002060"/>
              </a:solidFill>
            </a:endParaRPr>
          </a:p>
        </p:txBody>
      </p:sp>
      <p:pic>
        <p:nvPicPr>
          <p:cNvPr id="5" name="Grafik 4" descr="Ein Bild, das Kleidung, Menschliches Gesicht, Person, Buch enthält.&#10;&#10;Automatisch generierte Beschreibung">
            <a:extLst>
              <a:ext uri="{FF2B5EF4-FFF2-40B4-BE49-F238E27FC236}">
                <a16:creationId xmlns:a16="http://schemas.microsoft.com/office/drawing/2014/main" id="{17ADCF5B-B426-D27E-F371-D78BEC70790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25" b="-3"/>
          <a:stretch/>
        </p:blipFill>
        <p:spPr>
          <a:xfrm>
            <a:off x="4360702" y="2060847"/>
            <a:ext cx="3374076" cy="41161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373616" cy="651098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2. Fremdsprache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23528" y="1412776"/>
            <a:ext cx="8018215" cy="5184576"/>
          </a:xfrm>
        </p:spPr>
        <p:txBody>
          <a:bodyPr/>
          <a:lstStyle/>
          <a:p>
            <a:pPr marL="0" indent="0">
              <a:buNone/>
            </a:pPr>
            <a:r>
              <a:rPr lang="de-DE" sz="3600" b="1" dirty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 wollen erreichen, dass die </a:t>
            </a:r>
            <a:r>
              <a:rPr lang="de-DE" sz="36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Schüler*innen</a:t>
            </a:r>
            <a:endParaRPr lang="de-DE" sz="3600" b="1" dirty="0">
              <a:solidFill>
                <a:srgbClr val="99BE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3000" dirty="0">
                <a:solidFill>
                  <a:srgbClr val="002060"/>
                </a:solidFill>
              </a:rPr>
              <a:t>Fragen stellen und Antworten geben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3000" dirty="0">
                <a:solidFill>
                  <a:srgbClr val="002060"/>
                </a:solidFill>
              </a:rPr>
              <a:t>über ihre Familie und Freunde sprechen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3000" dirty="0">
                <a:solidFill>
                  <a:srgbClr val="002060"/>
                </a:solidFill>
              </a:rPr>
              <a:t>sich im niederländischsprachigen bzw. spanischsprachigen Raum mit Einheimischen in Alltagssituationen verständigen </a:t>
            </a:r>
          </a:p>
          <a:p>
            <a:pPr>
              <a:buNone/>
            </a:pP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373616" cy="651098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2. Fremdsprache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323528" y="1412776"/>
            <a:ext cx="8018215" cy="5184576"/>
          </a:xfrm>
        </p:spPr>
        <p:txBody>
          <a:bodyPr/>
          <a:lstStyle/>
          <a:p>
            <a:pPr marL="0" indent="0">
              <a:buNone/>
            </a:pPr>
            <a:r>
              <a:rPr lang="de-DE" sz="3600" b="1" dirty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 wollen erreichen, dass die Schüler*innen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3000" dirty="0" smtClean="0">
                <a:solidFill>
                  <a:srgbClr val="002060"/>
                </a:solidFill>
              </a:rPr>
              <a:t>authentische </a:t>
            </a:r>
            <a:r>
              <a:rPr lang="de-DE" sz="3000" dirty="0">
                <a:solidFill>
                  <a:srgbClr val="002060"/>
                </a:solidFill>
              </a:rPr>
              <a:t>Texte schreiben und verstehen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3000" dirty="0">
                <a:solidFill>
                  <a:srgbClr val="002060"/>
                </a:solidFill>
              </a:rPr>
              <a:t>einen Roman lesen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3000" dirty="0">
                <a:solidFill>
                  <a:srgbClr val="002060"/>
                </a:solidFill>
              </a:rPr>
              <a:t>in Gruppen kleine Szenen spielen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3000" dirty="0">
                <a:solidFill>
                  <a:srgbClr val="002060"/>
                </a:solidFill>
              </a:rPr>
              <a:t>Musik hören, Filme sehen und kochen</a:t>
            </a:r>
          </a:p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98051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373616" cy="651098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2. Fremdsprache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323528" y="1412776"/>
            <a:ext cx="8280920" cy="5184576"/>
          </a:xfrm>
        </p:spPr>
        <p:txBody>
          <a:bodyPr/>
          <a:lstStyle/>
          <a:p>
            <a:pPr marL="0" indent="0">
              <a:buNone/>
            </a:pPr>
            <a:r>
              <a:rPr lang="de-DE" sz="36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</a:t>
            </a:r>
            <a:r>
              <a:rPr lang="de-DE" sz="3600" b="1" dirty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sollten die </a:t>
            </a:r>
            <a:r>
              <a:rPr lang="de-DE" sz="36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Schüler*innen mitbringen</a:t>
            </a:r>
            <a:r>
              <a:rPr lang="de-DE" sz="3600" b="1" dirty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3000" dirty="0" smtClean="0">
                <a:solidFill>
                  <a:srgbClr val="002060"/>
                </a:solidFill>
              </a:rPr>
              <a:t>Neugierde </a:t>
            </a:r>
            <a:r>
              <a:rPr lang="de-DE" sz="3000" dirty="0">
                <a:solidFill>
                  <a:srgbClr val="002060"/>
                </a:solidFill>
              </a:rPr>
              <a:t>auf eine neue Sprache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3000" dirty="0">
                <a:solidFill>
                  <a:srgbClr val="002060"/>
                </a:solidFill>
              </a:rPr>
              <a:t>Viel Spaß am Sprechen und Interagieren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3000" dirty="0">
                <a:solidFill>
                  <a:srgbClr val="002060"/>
                </a:solidFill>
              </a:rPr>
              <a:t>Ausdauer beim Lernen von Vokabeln und Grammatik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3000" dirty="0">
                <a:solidFill>
                  <a:srgbClr val="002060"/>
                </a:solidFill>
              </a:rPr>
              <a:t>Interesse an den niederländisch- bzw. spanischsprachigen Ländern </a:t>
            </a:r>
            <a:r>
              <a:rPr lang="de-DE" sz="3000" dirty="0" smtClean="0">
                <a:solidFill>
                  <a:srgbClr val="002060"/>
                </a:solidFill>
              </a:rPr>
              <a:t>  </a:t>
            </a:r>
            <a:endParaRPr lang="de-DE" sz="3000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de-DE" sz="2800" dirty="0">
                <a:latin typeface="+mj-lt"/>
              </a:rPr>
              <a:t>	</a:t>
            </a:r>
            <a:endParaRPr lang="de-DE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090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Naturwissenschaften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38150" y="1484784"/>
            <a:ext cx="8229600" cy="4389437"/>
          </a:xfrm>
        </p:spPr>
        <p:txBody>
          <a:bodyPr/>
          <a:lstStyle/>
          <a:p>
            <a:pPr marL="0" indent="0">
              <a:buNone/>
            </a:pPr>
            <a:r>
              <a:rPr lang="de-DE" sz="32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sind Naturwissenschaften?</a:t>
            </a:r>
          </a:p>
          <a:p>
            <a:pPr>
              <a:buNone/>
            </a:pPr>
            <a:endParaRPr lang="de-DE" dirty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1898027381"/>
              </p:ext>
            </p:extLst>
          </p:nvPr>
        </p:nvGraphicFramePr>
        <p:xfrm>
          <a:off x="467544" y="2276872"/>
          <a:ext cx="6816080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651098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Naturwissenschaften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389437"/>
          </a:xfrm>
        </p:spPr>
        <p:txBody>
          <a:bodyPr/>
          <a:lstStyle/>
          <a:p>
            <a:pPr marL="0" indent="0">
              <a:buNone/>
            </a:pPr>
            <a:r>
              <a:rPr lang="de-DE" sz="32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Integrativer WP-Unterricht</a:t>
            </a:r>
          </a:p>
          <a:p>
            <a:pPr algn="ctr">
              <a:buNone/>
            </a:pPr>
            <a:r>
              <a:rPr lang="de-DE" sz="3200" b="1" dirty="0" smtClean="0">
                <a:solidFill>
                  <a:schemeClr val="bg1"/>
                </a:solidFill>
                <a:latin typeface="+mj-lt"/>
              </a:rPr>
              <a:t>Thema: Salz – das weiße Gold</a:t>
            </a:r>
          </a:p>
          <a:p>
            <a:pPr>
              <a:buNone/>
            </a:pPr>
            <a:endParaRPr lang="de-DE" dirty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845714977"/>
              </p:ext>
            </p:extLst>
          </p:nvPr>
        </p:nvGraphicFramePr>
        <p:xfrm>
          <a:off x="395536" y="2063874"/>
          <a:ext cx="7560840" cy="450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301608" cy="651098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Naturwissenschaften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5184576"/>
          </a:xfrm>
        </p:spPr>
        <p:txBody>
          <a:bodyPr/>
          <a:lstStyle/>
          <a:p>
            <a:pPr>
              <a:buNone/>
            </a:pPr>
            <a:r>
              <a:rPr lang="de-DE" sz="36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Mögliche Themen des WP-Faches:</a:t>
            </a:r>
          </a:p>
          <a:p>
            <a:r>
              <a:rPr lang="de-DE" sz="2400" dirty="0" smtClean="0">
                <a:solidFill>
                  <a:srgbClr val="002060"/>
                </a:solidFill>
              </a:rPr>
              <a:t>Naturwissenschaftliches Arbeiten</a:t>
            </a:r>
          </a:p>
          <a:p>
            <a:r>
              <a:rPr lang="de-DE" sz="2400" dirty="0" smtClean="0">
                <a:solidFill>
                  <a:srgbClr val="002060"/>
                </a:solidFill>
              </a:rPr>
              <a:t>Boden</a:t>
            </a:r>
          </a:p>
          <a:p>
            <a:r>
              <a:rPr lang="de-DE" sz="2400" dirty="0" smtClean="0">
                <a:solidFill>
                  <a:srgbClr val="002060"/>
                </a:solidFill>
              </a:rPr>
              <a:t>Salz – das weiße Gold</a:t>
            </a:r>
          </a:p>
          <a:p>
            <a:r>
              <a:rPr lang="de-DE" sz="2400" dirty="0" smtClean="0">
                <a:solidFill>
                  <a:srgbClr val="002060"/>
                </a:solidFill>
              </a:rPr>
              <a:t>Bionik</a:t>
            </a:r>
          </a:p>
          <a:p>
            <a:r>
              <a:rPr lang="de-DE" sz="2400" dirty="0" smtClean="0">
                <a:solidFill>
                  <a:srgbClr val="002060"/>
                </a:solidFill>
              </a:rPr>
              <a:t>Wettbewerbe</a:t>
            </a:r>
          </a:p>
          <a:p>
            <a:pPr>
              <a:buNone/>
            </a:pPr>
            <a:r>
              <a:rPr lang="de-DE" sz="36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Biologie und Chemie als Schwerpunkt</a:t>
            </a:r>
          </a:p>
          <a:p>
            <a:endParaRPr lang="de-DE" sz="2400" dirty="0" smtClean="0">
              <a:latin typeface="+mj-lt"/>
            </a:endParaRPr>
          </a:p>
          <a:p>
            <a:pPr>
              <a:buNone/>
            </a:pPr>
            <a:endParaRPr lang="de-DE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373616" cy="651098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Naturwissenschaften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1415802"/>
            <a:ext cx="7992888" cy="5184576"/>
          </a:xfrm>
        </p:spPr>
        <p:txBody>
          <a:bodyPr/>
          <a:lstStyle/>
          <a:p>
            <a:pPr marL="0" indent="0">
              <a:buNone/>
            </a:pPr>
            <a:r>
              <a:rPr lang="de-DE" sz="36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Methoden und Kennzeichen des WP-Faches:</a:t>
            </a:r>
          </a:p>
          <a:p>
            <a:pPr>
              <a:spcBef>
                <a:spcPts val="1800"/>
              </a:spcBef>
            </a:pPr>
            <a:r>
              <a:rPr lang="de-DE" sz="2800" dirty="0" smtClean="0">
                <a:solidFill>
                  <a:srgbClr val="002060"/>
                </a:solidFill>
              </a:rPr>
              <a:t>Projektbezogenes Arbeiten</a:t>
            </a:r>
          </a:p>
          <a:p>
            <a:pPr>
              <a:spcBef>
                <a:spcPts val="1800"/>
              </a:spcBef>
            </a:pPr>
            <a:r>
              <a:rPr lang="de-DE" sz="2800" dirty="0" smtClean="0">
                <a:solidFill>
                  <a:srgbClr val="002060"/>
                </a:solidFill>
              </a:rPr>
              <a:t>Experimentelles und naturwissenschaftliches Vorgehen: </a:t>
            </a:r>
            <a:r>
              <a:rPr lang="de-DE" sz="2000" dirty="0" smtClean="0">
                <a:solidFill>
                  <a:srgbClr val="002060"/>
                </a:solidFill>
              </a:rPr>
              <a:t>Beobachten – Messen – Hypothesen bilden – Experimentieren – Experimente auswerten – Recherchieren </a:t>
            </a:r>
          </a:p>
          <a:p>
            <a:pPr>
              <a:spcBef>
                <a:spcPts val="1800"/>
              </a:spcBef>
            </a:pPr>
            <a:r>
              <a:rPr lang="de-DE" sz="2800" dirty="0" smtClean="0">
                <a:solidFill>
                  <a:srgbClr val="002060"/>
                </a:solidFill>
              </a:rPr>
              <a:t>Hohe Schülerorientierung – Exkursionen und Unterrichtsgänge</a:t>
            </a:r>
          </a:p>
          <a:p>
            <a:pPr>
              <a:spcBef>
                <a:spcPts val="1800"/>
              </a:spcBef>
            </a:pPr>
            <a:r>
              <a:rPr lang="de-DE" sz="2800" dirty="0" smtClean="0">
                <a:solidFill>
                  <a:srgbClr val="002060"/>
                </a:solidFill>
              </a:rPr>
              <a:t>Möglichkeit der Teilnahme an Wettbewerben</a:t>
            </a:r>
          </a:p>
          <a:p>
            <a:pPr>
              <a:buNone/>
            </a:pPr>
            <a:endParaRPr lang="de-DE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445624" cy="651098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Naturwissenschaften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1412776"/>
            <a:ext cx="7920880" cy="5184576"/>
          </a:xfrm>
        </p:spPr>
        <p:txBody>
          <a:bodyPr/>
          <a:lstStyle/>
          <a:p>
            <a:pPr>
              <a:buNone/>
            </a:pPr>
            <a:r>
              <a:rPr lang="de-DE" sz="36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 sollte dieses WP-Fach wählen? </a:t>
            </a:r>
          </a:p>
          <a:p>
            <a:pPr>
              <a:spcBef>
                <a:spcPts val="1200"/>
              </a:spcBef>
              <a:buNone/>
            </a:pPr>
            <a:r>
              <a:rPr lang="de-DE" sz="2800" b="1" dirty="0" smtClean="0">
                <a:solidFill>
                  <a:srgbClr val="002060"/>
                </a:solidFill>
              </a:rPr>
              <a:t>Die Schülerinnen und Schüler sollten … </a:t>
            </a:r>
          </a:p>
          <a:p>
            <a:pPr>
              <a:spcBef>
                <a:spcPts val="1200"/>
              </a:spcBef>
            </a:pPr>
            <a:r>
              <a:rPr lang="de-DE" sz="2400" dirty="0" smtClean="0">
                <a:solidFill>
                  <a:srgbClr val="002060"/>
                </a:solidFill>
              </a:rPr>
              <a:t>Interesse an naturwissenschaftlichen Themen und Methoden haben</a:t>
            </a:r>
            <a:r>
              <a:rPr lang="de-DE" sz="2400" dirty="0">
                <a:solidFill>
                  <a:srgbClr val="002060"/>
                </a:solidFill>
              </a:rPr>
              <a:t>.</a:t>
            </a:r>
            <a:r>
              <a:rPr lang="de-DE" sz="2400" dirty="0" smtClean="0">
                <a:solidFill>
                  <a:srgbClr val="002060"/>
                </a:solidFill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de-DE" sz="2800" dirty="0" smtClean="0">
                <a:solidFill>
                  <a:srgbClr val="002060"/>
                </a:solidFill>
              </a:rPr>
              <a:t>	</a:t>
            </a:r>
            <a:r>
              <a:rPr lang="de-DE" sz="2000" dirty="0" smtClean="0">
                <a:solidFill>
                  <a:srgbClr val="002060"/>
                </a:solidFill>
              </a:rPr>
              <a:t>Orientierungswert – bisherige Leistungen im NW-Unterricht  </a:t>
            </a:r>
          </a:p>
          <a:p>
            <a:pPr>
              <a:spcBef>
                <a:spcPts val="1800"/>
              </a:spcBef>
            </a:pPr>
            <a:r>
              <a:rPr lang="de-DE" sz="2400" dirty="0" smtClean="0">
                <a:solidFill>
                  <a:srgbClr val="002060"/>
                </a:solidFill>
              </a:rPr>
              <a:t>zuverlässig und selbstständig arbeiten können, um auch langfristige Projekte und Experimente durchführen zu können.</a:t>
            </a:r>
          </a:p>
          <a:p>
            <a:pPr>
              <a:spcBef>
                <a:spcPts val="1800"/>
              </a:spcBef>
            </a:pPr>
            <a:r>
              <a:rPr lang="de-DE" sz="2400" dirty="0" smtClean="0">
                <a:solidFill>
                  <a:srgbClr val="002060"/>
                </a:solidFill>
              </a:rPr>
              <a:t>Informationen aus Texten entnehmen, schriftlich festhalten und anderen vorstellen können. </a:t>
            </a:r>
          </a:p>
          <a:p>
            <a:pPr>
              <a:buNone/>
            </a:pPr>
            <a:endParaRPr lang="de-DE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373616" cy="651098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MINT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1412776"/>
            <a:ext cx="8064896" cy="5184576"/>
          </a:xfrm>
        </p:spPr>
        <p:txBody>
          <a:bodyPr/>
          <a:lstStyle/>
          <a:p>
            <a:pPr marL="0" indent="0">
              <a:buNone/>
            </a:pPr>
            <a:endParaRPr lang="de-DE" sz="36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de-DE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Eine  Besonderheit unserer Schule </a:t>
            </a:r>
          </a:p>
          <a:p>
            <a:pPr algn="ctr">
              <a:spcBef>
                <a:spcPts val="1200"/>
              </a:spcBef>
              <a:buNone/>
            </a:pPr>
            <a:r>
              <a:rPr lang="de-DE" sz="2800" dirty="0" smtClean="0">
                <a:solidFill>
                  <a:schemeClr val="bg1"/>
                </a:solidFill>
              </a:rPr>
              <a:t>Ihr Kind hat die Wahl </a:t>
            </a:r>
          </a:p>
          <a:p>
            <a:pPr algn="ctr">
              <a:spcBef>
                <a:spcPts val="1200"/>
              </a:spcBef>
              <a:buNone/>
            </a:pPr>
            <a:endParaRPr lang="de-DE" sz="28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de-DE" sz="2400" dirty="0">
              <a:solidFill>
                <a:schemeClr val="bg1"/>
              </a:solidFill>
            </a:endParaRPr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086334"/>
              </p:ext>
            </p:extLst>
          </p:nvPr>
        </p:nvGraphicFramePr>
        <p:xfrm>
          <a:off x="395536" y="3547149"/>
          <a:ext cx="7632848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280">
                <a:tc>
                  <a:txBody>
                    <a:bodyPr/>
                    <a:lstStyle/>
                    <a:p>
                      <a:pPr algn="ctr"/>
                      <a:r>
                        <a:rPr lang="de-DE" sz="2400" dirty="0" smtClean="0">
                          <a:latin typeface="+mn-lt"/>
                        </a:rPr>
                        <a:t>WP – Fach Naturwissenschaften 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de-DE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WP – Fach MINT: </a:t>
                      </a:r>
                    </a:p>
                    <a:p>
                      <a:pPr algn="just"/>
                      <a:r>
                        <a:rPr kumimoji="0" lang="de-DE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kumimoji="0" lang="de-DE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athematik</a:t>
                      </a:r>
                      <a:r>
                        <a:rPr kumimoji="0" lang="de-DE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de-DE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nformatik</a:t>
                      </a:r>
                      <a:r>
                        <a:rPr kumimoji="0" lang="de-DE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kumimoji="0" lang="de-DE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aturwissenschaften</a:t>
                      </a:r>
                      <a:r>
                        <a:rPr kumimoji="0" lang="de-DE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de-DE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echnik</a:t>
                      </a:r>
                      <a:endParaRPr kumimoji="0" lang="de-DE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8000" indent="-288000" algn="l">
                        <a:buFont typeface="Wingdings" pitchFamily="2" charset="2"/>
                        <a:buChar char="Ø"/>
                      </a:pPr>
                      <a:r>
                        <a:rPr kumimoji="0" lang="de-DE" sz="2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d.h. verpflichtende Teilnahme an der MINT-AG am Freitag</a:t>
                      </a:r>
                    </a:p>
                    <a:p>
                      <a:pPr marL="288000" indent="-288000" algn="l">
                        <a:buFont typeface="Wingdings" pitchFamily="2" charset="2"/>
                        <a:buChar char="Ø"/>
                      </a:pPr>
                      <a:r>
                        <a:rPr kumimoji="0" lang="de-DE" sz="2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Vertiefung</a:t>
                      </a:r>
                      <a:r>
                        <a:rPr kumimoji="0" lang="de-DE" sz="2000" b="0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von Inhalten in Informatik, Technik oder Mathematik (z. B. Grundlagen der Informatik, Regenwurmkasten bauen …)</a:t>
                      </a:r>
                      <a:endParaRPr kumimoji="0" lang="de-DE" sz="2000" b="0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8" name="Gerade Verbindung mit Pfeil 7"/>
          <p:cNvCxnSpPr/>
          <p:nvPr/>
        </p:nvCxnSpPr>
        <p:spPr>
          <a:xfrm flipH="1">
            <a:off x="2555776" y="2780928"/>
            <a:ext cx="1584176" cy="576064"/>
          </a:xfrm>
          <a:prstGeom prst="straightConnector1">
            <a:avLst/>
          </a:prstGeom>
          <a:ln w="76200">
            <a:solidFill>
              <a:srgbClr val="00206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>
            <a:off x="4345088" y="2780928"/>
            <a:ext cx="1728192" cy="576064"/>
          </a:xfrm>
          <a:prstGeom prst="straightConnector1">
            <a:avLst/>
          </a:prstGeom>
          <a:ln w="76200">
            <a:solidFill>
              <a:srgbClr val="00206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4216" y="485800"/>
            <a:ext cx="8229600" cy="1143000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Darstellen und Gestalten 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44216" y="1594321"/>
            <a:ext cx="7828184" cy="4389437"/>
          </a:xfrm>
        </p:spPr>
        <p:txBody>
          <a:bodyPr/>
          <a:lstStyle/>
          <a:p>
            <a:pPr marL="0" indent="0">
              <a:buNone/>
            </a:pPr>
            <a:r>
              <a:rPr lang="de-DE" sz="32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ist Darstellen und Gestalten?</a:t>
            </a:r>
          </a:p>
          <a:p>
            <a:pPr>
              <a:buNone/>
            </a:pPr>
            <a:endParaRPr lang="de-DE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3920163915"/>
              </p:ext>
            </p:extLst>
          </p:nvPr>
        </p:nvGraphicFramePr>
        <p:xfrm>
          <a:off x="0" y="2204864"/>
          <a:ext cx="5184576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Geschweifte Klammer rechts 5"/>
          <p:cNvSpPr/>
          <p:nvPr/>
        </p:nvSpPr>
        <p:spPr>
          <a:xfrm>
            <a:off x="4623247" y="2229236"/>
            <a:ext cx="792088" cy="4176464"/>
          </a:xfrm>
          <a:prstGeom prst="rightBrace">
            <a:avLst>
              <a:gd name="adj1" fmla="val 8333"/>
              <a:gd name="adj2" fmla="val 49335"/>
            </a:avLst>
          </a:prstGeom>
          <a:ln w="28575">
            <a:solidFill>
              <a:srgbClr val="00206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5515218" y="3717303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smtClean="0">
                <a:solidFill>
                  <a:srgbClr val="002060"/>
                </a:solidFill>
                <a:latin typeface="+mn-lt"/>
              </a:rPr>
              <a:t>Praktisch-kreative </a:t>
            </a:r>
            <a:r>
              <a:rPr lang="de-DE" sz="2400" dirty="0" smtClean="0">
                <a:solidFill>
                  <a:srgbClr val="002060"/>
                </a:solidFill>
                <a:latin typeface="+mn-lt"/>
              </a:rPr>
              <a:t>Darstellungs- und Gestaltungsaufgaben</a:t>
            </a:r>
            <a:endParaRPr lang="de-DE" sz="2400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744986"/>
            <a:ext cx="8352928" cy="651098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Darstellen und Gestalten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389437"/>
          </a:xfrm>
        </p:spPr>
        <p:txBody>
          <a:bodyPr/>
          <a:lstStyle/>
          <a:p>
            <a:pPr marL="0" indent="0">
              <a:buNone/>
            </a:pPr>
            <a:r>
              <a:rPr lang="de-DE" sz="32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Eine neue Theaterwelt entstehen lassen </a:t>
            </a:r>
          </a:p>
          <a:p>
            <a:pPr>
              <a:buNone/>
            </a:pPr>
            <a:endParaRPr lang="de-DE" dirty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1926390778"/>
              </p:ext>
            </p:extLst>
          </p:nvPr>
        </p:nvGraphicFramePr>
        <p:xfrm>
          <a:off x="657908" y="1988840"/>
          <a:ext cx="7704856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769924"/>
            <a:ext cx="8373616" cy="651098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Darstellen und Gestalten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1412776"/>
            <a:ext cx="8208912" cy="5184576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de-DE" sz="36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Methoden und Kennzeichen des WP-Faches:</a:t>
            </a:r>
          </a:p>
          <a:p>
            <a:pPr>
              <a:spcBef>
                <a:spcPts val="600"/>
              </a:spcBef>
            </a:pPr>
            <a:r>
              <a:rPr lang="de-DE" sz="2400" dirty="0" smtClean="0">
                <a:solidFill>
                  <a:srgbClr val="002060"/>
                </a:solidFill>
              </a:rPr>
              <a:t>kein langes Sitzen am Tisch, sondern darstellende Lernaufgaben</a:t>
            </a:r>
          </a:p>
          <a:p>
            <a:pPr>
              <a:spcBef>
                <a:spcPts val="600"/>
              </a:spcBef>
            </a:pPr>
            <a:r>
              <a:rPr lang="de-DE" sz="2400" dirty="0" smtClean="0">
                <a:solidFill>
                  <a:srgbClr val="002060"/>
                </a:solidFill>
              </a:rPr>
              <a:t>Ganzer Körpereinsatz </a:t>
            </a:r>
          </a:p>
          <a:p>
            <a:pPr>
              <a:spcBef>
                <a:spcPts val="600"/>
              </a:spcBef>
              <a:buNone/>
            </a:pPr>
            <a:r>
              <a:rPr lang="de-DE" sz="2800" dirty="0" smtClean="0">
                <a:solidFill>
                  <a:srgbClr val="002060"/>
                </a:solidFill>
              </a:rPr>
              <a:t>	</a:t>
            </a:r>
            <a:r>
              <a:rPr lang="de-DE" sz="2000" dirty="0" smtClean="0">
                <a:solidFill>
                  <a:srgbClr val="002060"/>
                </a:solidFill>
              </a:rPr>
              <a:t>Gestik – Mimik – Arme – Beine – Körperbewegungen – Stimme –  Geräusche – Musik – Texte   </a:t>
            </a:r>
          </a:p>
          <a:p>
            <a:pPr>
              <a:spcBef>
                <a:spcPts val="600"/>
              </a:spcBef>
            </a:pPr>
            <a:r>
              <a:rPr lang="de-DE" sz="2400" dirty="0" smtClean="0">
                <a:solidFill>
                  <a:srgbClr val="002060"/>
                </a:solidFill>
              </a:rPr>
              <a:t>Bevorzugte Lernorte: auf dem Boden und auf der Bühne</a:t>
            </a:r>
          </a:p>
          <a:p>
            <a:pPr>
              <a:spcBef>
                <a:spcPts val="600"/>
              </a:spcBef>
            </a:pPr>
            <a:r>
              <a:rPr lang="de-DE" sz="2400" dirty="0" smtClean="0">
                <a:solidFill>
                  <a:srgbClr val="002060"/>
                </a:solidFill>
              </a:rPr>
              <a:t>Kurzfristige und langfristige Projekte </a:t>
            </a:r>
            <a:r>
              <a:rPr lang="de-DE" sz="2400" u="sng" dirty="0" smtClean="0">
                <a:solidFill>
                  <a:srgbClr val="002060"/>
                </a:solidFill>
              </a:rPr>
              <a:t>im Team </a:t>
            </a:r>
          </a:p>
          <a:p>
            <a:pPr>
              <a:spcBef>
                <a:spcPts val="600"/>
              </a:spcBef>
            </a:pPr>
            <a:r>
              <a:rPr lang="de-DE" sz="2400" dirty="0" smtClean="0">
                <a:solidFill>
                  <a:srgbClr val="002060"/>
                </a:solidFill>
              </a:rPr>
              <a:t>Präsentationen in der Schulöffentlichkeit</a:t>
            </a:r>
          </a:p>
          <a:p>
            <a:pPr>
              <a:spcBef>
                <a:spcPts val="600"/>
              </a:spcBef>
            </a:pPr>
            <a:r>
              <a:rPr lang="de-DE" sz="2400" dirty="0" smtClean="0">
                <a:solidFill>
                  <a:srgbClr val="002060"/>
                </a:solidFill>
              </a:rPr>
              <a:t>Klassenarbeiten und eine praktische Leistung im Schuljahr</a:t>
            </a:r>
          </a:p>
          <a:p>
            <a:pPr>
              <a:spcBef>
                <a:spcPts val="600"/>
              </a:spcBef>
              <a:buNone/>
            </a:pPr>
            <a:r>
              <a:rPr lang="de-DE" sz="2400" dirty="0" smtClean="0">
                <a:solidFill>
                  <a:srgbClr val="002060"/>
                </a:solidFill>
              </a:rPr>
              <a:t>	</a:t>
            </a:r>
            <a:r>
              <a:rPr lang="de-DE" sz="2000" dirty="0" smtClean="0">
                <a:solidFill>
                  <a:srgbClr val="002060"/>
                </a:solidFill>
              </a:rPr>
              <a:t>beurteilt werden gelernte darstellerische, gestalterische, handwerklich-technische, organisatorische Fähigkeiten sowie </a:t>
            </a:r>
            <a:r>
              <a:rPr lang="de-DE" sz="2000" u="sng" dirty="0" smtClean="0">
                <a:solidFill>
                  <a:srgbClr val="002060"/>
                </a:solidFill>
              </a:rPr>
              <a:t>theoretische Kenntnisse</a:t>
            </a:r>
            <a:endParaRPr lang="de-DE" sz="2800" u="sng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sz="2400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373616" cy="651098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Darstellen und Gestalten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1413112"/>
            <a:ext cx="7776864" cy="4824536"/>
          </a:xfrm>
        </p:spPr>
        <p:txBody>
          <a:bodyPr/>
          <a:lstStyle/>
          <a:p>
            <a:pPr>
              <a:buNone/>
            </a:pPr>
            <a:r>
              <a:rPr lang="de-DE" sz="36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 sollte dieses WP-Fach wählen? </a:t>
            </a:r>
          </a:p>
          <a:p>
            <a:pPr>
              <a:spcBef>
                <a:spcPts val="1200"/>
              </a:spcBef>
              <a:buNone/>
            </a:pPr>
            <a:r>
              <a:rPr lang="de-DE" sz="2800" b="1" dirty="0" smtClean="0">
                <a:solidFill>
                  <a:srgbClr val="002060"/>
                </a:solidFill>
              </a:rPr>
              <a:t>Die Schülerinnen und Schüler sollten …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2400" dirty="0" smtClean="0">
                <a:solidFill>
                  <a:srgbClr val="002060"/>
                </a:solidFill>
              </a:rPr>
              <a:t>kreativ sein. 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2400" dirty="0" smtClean="0">
                <a:solidFill>
                  <a:srgbClr val="002060"/>
                </a:solidFill>
              </a:rPr>
              <a:t>Lust und Mut haben, sich in andere Gestalten zu verwandeln und öffentlich aufzutreten</a:t>
            </a:r>
            <a:r>
              <a:rPr lang="de-DE" sz="2400" dirty="0">
                <a:solidFill>
                  <a:srgbClr val="002060"/>
                </a:solidFill>
              </a:rPr>
              <a:t>.</a:t>
            </a:r>
            <a:endParaRPr lang="de-DE" sz="2400" dirty="0" smtClean="0">
              <a:solidFill>
                <a:srgbClr val="002060"/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2400" dirty="0" smtClean="0">
                <a:solidFill>
                  <a:srgbClr val="002060"/>
                </a:solidFill>
              </a:rPr>
              <a:t>Selbstdisziplin, Ausdauer und Geduld haben</a:t>
            </a:r>
            <a:r>
              <a:rPr lang="de-DE" sz="2400" dirty="0">
                <a:solidFill>
                  <a:srgbClr val="002060"/>
                </a:solidFill>
              </a:rPr>
              <a:t>.</a:t>
            </a:r>
            <a:endParaRPr lang="de-DE" sz="2400" dirty="0" smtClean="0">
              <a:solidFill>
                <a:srgbClr val="002060"/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2400" dirty="0" smtClean="0">
                <a:solidFill>
                  <a:srgbClr val="002060"/>
                </a:solidFill>
              </a:rPr>
              <a:t>zuverlässig im Team arbeiten können</a:t>
            </a:r>
            <a:r>
              <a:rPr lang="de-DE" sz="2400" dirty="0">
                <a:solidFill>
                  <a:srgbClr val="002060"/>
                </a:solidFill>
              </a:rPr>
              <a:t>.</a:t>
            </a:r>
            <a:endParaRPr lang="de-DE" sz="2400" dirty="0" smtClean="0">
              <a:solidFill>
                <a:srgbClr val="002060"/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2400" dirty="0" smtClean="0">
                <a:solidFill>
                  <a:srgbClr val="002060"/>
                </a:solidFill>
              </a:rPr>
              <a:t>diszipliniert Texte auswendig lernen und Darstellungen üben, üben, üben können.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Wirtschaft und Arbeitswelt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389437"/>
          </a:xfrm>
        </p:spPr>
        <p:txBody>
          <a:bodyPr/>
          <a:lstStyle/>
          <a:p>
            <a:pPr marL="0" indent="0">
              <a:buNone/>
            </a:pPr>
            <a:r>
              <a:rPr lang="de-DE" sz="32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ist Wirtschaft und Arbeitswelt?</a:t>
            </a:r>
          </a:p>
          <a:p>
            <a:pPr>
              <a:buNone/>
            </a:pPr>
            <a:endParaRPr lang="de-DE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1158248775"/>
              </p:ext>
            </p:extLst>
          </p:nvPr>
        </p:nvGraphicFramePr>
        <p:xfrm>
          <a:off x="827584" y="2132856"/>
          <a:ext cx="681608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m 5"/>
          <p:cNvGraphicFramePr/>
          <p:nvPr>
            <p:extLst>
              <p:ext uri="{D42A27DB-BD31-4B8C-83A1-F6EECF244321}">
                <p14:modId xmlns:p14="http://schemas.microsoft.com/office/powerpoint/2010/main" val="3442583539"/>
              </p:ext>
            </p:extLst>
          </p:nvPr>
        </p:nvGraphicFramePr>
        <p:xfrm>
          <a:off x="467544" y="2276872"/>
          <a:ext cx="6816080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763191"/>
            <a:ext cx="8229600" cy="651098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Wirtschaft und Arbeitswelt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1412776"/>
            <a:ext cx="8301608" cy="4389437"/>
          </a:xfrm>
        </p:spPr>
        <p:txBody>
          <a:bodyPr/>
          <a:lstStyle/>
          <a:p>
            <a:pPr marL="0" indent="0">
              <a:buNone/>
            </a:pPr>
            <a:r>
              <a:rPr lang="de-DE" sz="32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Integrativer WP-Unterricht</a:t>
            </a:r>
          </a:p>
          <a:p>
            <a:pPr>
              <a:buNone/>
            </a:pPr>
            <a:endParaRPr lang="de-DE" dirty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</p:txBody>
      </p:sp>
      <p:graphicFrame>
        <p:nvGraphicFramePr>
          <p:cNvPr id="6" name="Diagramm 5"/>
          <p:cNvGraphicFramePr/>
          <p:nvPr>
            <p:extLst>
              <p:ext uri="{D42A27DB-BD31-4B8C-83A1-F6EECF244321}">
                <p14:modId xmlns:p14="http://schemas.microsoft.com/office/powerpoint/2010/main" val="2004431402"/>
              </p:ext>
            </p:extLst>
          </p:nvPr>
        </p:nvGraphicFramePr>
        <p:xfrm>
          <a:off x="323528" y="2060848"/>
          <a:ext cx="678944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Geschweifte Klammer rechts 6"/>
          <p:cNvSpPr/>
          <p:nvPr/>
        </p:nvSpPr>
        <p:spPr>
          <a:xfrm>
            <a:off x="6510554" y="2060846"/>
            <a:ext cx="522058" cy="4536503"/>
          </a:xfrm>
          <a:prstGeom prst="rightBrace">
            <a:avLst>
              <a:gd name="adj1" fmla="val 8333"/>
              <a:gd name="adj2" fmla="val 50258"/>
            </a:avLst>
          </a:prstGeom>
          <a:ln>
            <a:solidFill>
              <a:srgbClr val="00206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7098536" y="3867432"/>
            <a:ext cx="1512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2060"/>
                </a:solidFill>
                <a:latin typeface="+mn-lt"/>
              </a:rPr>
              <a:t>i</a:t>
            </a:r>
            <a:r>
              <a:rPr lang="de-DE" dirty="0" smtClean="0">
                <a:solidFill>
                  <a:srgbClr val="002060"/>
                </a:solidFill>
                <a:latin typeface="+mn-lt"/>
              </a:rPr>
              <a:t>m ½ - jährlichen Wechsel</a:t>
            </a:r>
            <a:endParaRPr lang="de-DE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764382"/>
            <a:ext cx="8233193" cy="651098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Wirtschaft und Arbeitswelt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1412776"/>
            <a:ext cx="8233193" cy="4968552"/>
          </a:xfrm>
        </p:spPr>
        <p:txBody>
          <a:bodyPr/>
          <a:lstStyle/>
          <a:p>
            <a:pPr>
              <a:spcBef>
                <a:spcPts val="600"/>
              </a:spcBef>
              <a:buNone/>
            </a:pPr>
            <a:r>
              <a:rPr lang="de-DE" sz="28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Mögliche Themen „Technik “: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2400" dirty="0">
                <a:solidFill>
                  <a:srgbClr val="002060"/>
                </a:solidFill>
              </a:rPr>
              <a:t>den Werkstoff Holz: Aufbau und Eigenschaften verschiedener Holzarten, Verwendung und wirtschaftliche Nutzung.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2400" dirty="0">
                <a:solidFill>
                  <a:srgbClr val="002060"/>
                </a:solidFill>
              </a:rPr>
              <a:t>Gebäudetechnik: Baustoffe, </a:t>
            </a:r>
            <a:r>
              <a:rPr lang="de-DE" sz="2400" dirty="0" err="1">
                <a:solidFill>
                  <a:srgbClr val="002060"/>
                </a:solidFill>
              </a:rPr>
              <a:t>Ver</a:t>
            </a:r>
            <a:r>
              <a:rPr lang="de-DE" sz="2400" dirty="0">
                <a:solidFill>
                  <a:srgbClr val="002060"/>
                </a:solidFill>
              </a:rPr>
              <a:t>- und Entsorgung, Automatisierungen.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2400" dirty="0">
                <a:solidFill>
                  <a:srgbClr val="002060"/>
                </a:solidFill>
              </a:rPr>
              <a:t>Energieversorgung: Stromerzeugung und Verbrauch, Stromquellen, Nutzung regenerativer Energiequellen.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2400" dirty="0">
                <a:solidFill>
                  <a:srgbClr val="002060"/>
                </a:solidFill>
              </a:rPr>
              <a:t>Klassische und moderne Fertigungsverfahren.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2400" dirty="0">
                <a:solidFill>
                  <a:srgbClr val="002060"/>
                </a:solidFill>
              </a:rPr>
              <a:t>Maschinen und Roboter in der Arbeitswelt (Funktionsweise, Wartung, Instandhaltung)</a:t>
            </a:r>
            <a:r>
              <a:rPr lang="de-DE" sz="2400" dirty="0" smtClean="0">
                <a:solidFill>
                  <a:schemeClr val="bg1"/>
                </a:solidFill>
              </a:rPr>
              <a:t>Stromerzeugung </a:t>
            </a:r>
          </a:p>
          <a:p>
            <a:pPr>
              <a:buNone/>
            </a:pPr>
            <a:endParaRPr lang="de-DE" sz="2400" dirty="0" smtClean="0">
              <a:solidFill>
                <a:srgbClr val="002060"/>
              </a:solidFill>
              <a:latin typeface="+mj-lt"/>
            </a:endParaRPr>
          </a:p>
          <a:p>
            <a:pPr>
              <a:buNone/>
            </a:pPr>
            <a:endParaRPr lang="de-DE" sz="2400" dirty="0" smtClean="0">
              <a:solidFill>
                <a:schemeClr val="bg1"/>
              </a:solidFill>
              <a:latin typeface="+mj-lt"/>
            </a:endParaRPr>
          </a:p>
          <a:p>
            <a:pPr>
              <a:buNone/>
            </a:pPr>
            <a:endParaRPr lang="de-DE" sz="24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764382"/>
            <a:ext cx="8233193" cy="651098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Wirtschaft und Arbeitswelt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1412776"/>
            <a:ext cx="8233193" cy="4968552"/>
          </a:xfrm>
        </p:spPr>
        <p:txBody>
          <a:bodyPr/>
          <a:lstStyle/>
          <a:p>
            <a:pPr>
              <a:spcBef>
                <a:spcPts val="600"/>
              </a:spcBef>
              <a:buNone/>
            </a:pPr>
            <a:r>
              <a:rPr lang="de-DE" sz="28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Themenfelder aus dem Bereich „Wirtschaft“: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2400" dirty="0">
                <a:solidFill>
                  <a:srgbClr val="002060"/>
                </a:solidFill>
              </a:rPr>
              <a:t>Grundprinzipien von Märkten,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2400" dirty="0">
                <a:solidFill>
                  <a:srgbClr val="002060"/>
                </a:solidFill>
              </a:rPr>
              <a:t>wirtschaftliches Handeln in Unternehmen,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2400" dirty="0">
                <a:solidFill>
                  <a:srgbClr val="002060"/>
                </a:solidFill>
              </a:rPr>
              <a:t>Wandel der Arbeitswelt,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2400" dirty="0">
                <a:solidFill>
                  <a:srgbClr val="002060"/>
                </a:solidFill>
              </a:rPr>
              <a:t>verantwortliches finanzielles Handeln als Verbraucher*in und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2400" dirty="0">
                <a:solidFill>
                  <a:srgbClr val="002060"/>
                </a:solidFill>
              </a:rPr>
              <a:t>nachhaltiges wirtschaftliches Handeln in der Region</a:t>
            </a:r>
            <a:r>
              <a:rPr lang="de-DE" sz="2400" dirty="0" smtClean="0">
                <a:solidFill>
                  <a:srgbClr val="002060"/>
                </a:solidFill>
              </a:rPr>
              <a:t>.</a:t>
            </a:r>
            <a:endParaRPr lang="de-DE" sz="2400" dirty="0" smtClean="0">
              <a:solidFill>
                <a:srgbClr val="002060"/>
              </a:solidFill>
              <a:latin typeface="+mj-lt"/>
            </a:endParaRPr>
          </a:p>
          <a:p>
            <a:pPr>
              <a:buNone/>
            </a:pPr>
            <a:endParaRPr lang="de-DE" sz="2400" dirty="0" smtClean="0">
              <a:solidFill>
                <a:schemeClr val="bg1"/>
              </a:solidFill>
              <a:latin typeface="+mj-lt"/>
            </a:endParaRPr>
          </a:p>
          <a:p>
            <a:pPr>
              <a:buNone/>
            </a:pPr>
            <a:endParaRPr lang="de-DE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6885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764382"/>
            <a:ext cx="8233193" cy="651098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Wirtschaft und Arbeitswelt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1412776"/>
            <a:ext cx="8233193" cy="4968552"/>
          </a:xfrm>
        </p:spPr>
        <p:txBody>
          <a:bodyPr/>
          <a:lstStyle/>
          <a:p>
            <a:pPr>
              <a:spcBef>
                <a:spcPts val="600"/>
              </a:spcBef>
              <a:buNone/>
            </a:pPr>
            <a:r>
              <a:rPr lang="de-DE" sz="2800" b="1" dirty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Mögliche Themen „ Hauswirtschaft “:</a:t>
            </a:r>
          </a:p>
          <a:p>
            <a:pPr>
              <a:spcBef>
                <a:spcPts val="600"/>
              </a:spcBef>
            </a:pPr>
            <a:r>
              <a:rPr lang="de-DE" sz="2000" dirty="0">
                <a:solidFill>
                  <a:srgbClr val="002060"/>
                </a:solidFill>
              </a:rPr>
              <a:t>die Nahrungszubereitung (Garverfahren, Arbeitsprozesse, Arbeitsorganisation),</a:t>
            </a:r>
          </a:p>
          <a:p>
            <a:pPr>
              <a:spcBef>
                <a:spcPts val="600"/>
              </a:spcBef>
            </a:pPr>
            <a:r>
              <a:rPr lang="de-DE" sz="2000" dirty="0">
                <a:solidFill>
                  <a:srgbClr val="002060"/>
                </a:solidFill>
              </a:rPr>
              <a:t>die Ernährungslehre (Lebensmittelgruppen, Projekt „Gesunde Pausensnacks“),</a:t>
            </a:r>
          </a:p>
          <a:p>
            <a:pPr>
              <a:spcBef>
                <a:spcPts val="600"/>
              </a:spcBef>
            </a:pPr>
            <a:r>
              <a:rPr lang="de-DE" sz="2000" dirty="0">
                <a:solidFill>
                  <a:srgbClr val="002060"/>
                </a:solidFill>
              </a:rPr>
              <a:t>den richtigen Umgang mit Geld,</a:t>
            </a:r>
          </a:p>
          <a:p>
            <a:pPr>
              <a:spcBef>
                <a:spcPts val="600"/>
              </a:spcBef>
            </a:pPr>
            <a:r>
              <a:rPr lang="de-DE" sz="2000" dirty="0">
                <a:solidFill>
                  <a:srgbClr val="002060"/>
                </a:solidFill>
              </a:rPr>
              <a:t>die Verarbeitung und Verteilung von Lebensmitteln auf der Welt, Bioprodukte und Gentechnik,</a:t>
            </a:r>
          </a:p>
          <a:p>
            <a:pPr>
              <a:spcBef>
                <a:spcPts val="600"/>
              </a:spcBef>
            </a:pPr>
            <a:r>
              <a:rPr lang="de-DE" sz="2000" dirty="0">
                <a:solidFill>
                  <a:srgbClr val="002060"/>
                </a:solidFill>
              </a:rPr>
              <a:t>Ernährung und Gesundheit: Ernährungsformen, </a:t>
            </a:r>
          </a:p>
          <a:p>
            <a:pPr>
              <a:spcBef>
                <a:spcPts val="600"/>
              </a:spcBef>
            </a:pPr>
            <a:r>
              <a:rPr lang="de-DE" sz="2000" dirty="0">
                <a:solidFill>
                  <a:srgbClr val="002060"/>
                </a:solidFill>
              </a:rPr>
              <a:t>Fehlverhalten und Krankheiten,</a:t>
            </a:r>
          </a:p>
          <a:p>
            <a:pPr>
              <a:spcBef>
                <a:spcPts val="600"/>
              </a:spcBef>
            </a:pPr>
            <a:r>
              <a:rPr lang="de-DE" sz="2000" dirty="0">
                <a:solidFill>
                  <a:srgbClr val="002060"/>
                </a:solidFill>
              </a:rPr>
              <a:t>Essen im Kontext verschiedener Kulturen,</a:t>
            </a:r>
          </a:p>
          <a:p>
            <a:pPr>
              <a:spcBef>
                <a:spcPts val="600"/>
              </a:spcBef>
            </a:pPr>
            <a:r>
              <a:rPr lang="de-DE" sz="2000" dirty="0">
                <a:solidFill>
                  <a:srgbClr val="002060"/>
                </a:solidFill>
              </a:rPr>
              <a:t>Haushaltsmanagement,</a:t>
            </a:r>
          </a:p>
          <a:p>
            <a:pPr>
              <a:spcBef>
                <a:spcPts val="600"/>
              </a:spcBef>
            </a:pPr>
            <a:r>
              <a:rPr lang="de-DE" sz="2000" dirty="0">
                <a:solidFill>
                  <a:srgbClr val="002060"/>
                </a:solidFill>
              </a:rPr>
              <a:t>Haushalt und Globalisierung,</a:t>
            </a:r>
          </a:p>
          <a:p>
            <a:pPr>
              <a:spcBef>
                <a:spcPts val="600"/>
              </a:spcBef>
            </a:pPr>
            <a:r>
              <a:rPr lang="de-DE" sz="2000" dirty="0">
                <a:solidFill>
                  <a:srgbClr val="002060"/>
                </a:solidFill>
              </a:rPr>
              <a:t>Konsum und Verantwortung.</a:t>
            </a:r>
          </a:p>
          <a:p>
            <a:pPr>
              <a:buNone/>
            </a:pPr>
            <a:endParaRPr lang="de-DE" sz="2400" dirty="0" smtClean="0">
              <a:solidFill>
                <a:schemeClr val="bg1"/>
              </a:solidFill>
              <a:latin typeface="+mj-lt"/>
            </a:endParaRPr>
          </a:p>
          <a:p>
            <a:pPr>
              <a:buNone/>
            </a:pPr>
            <a:endParaRPr lang="de-DE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09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761611"/>
            <a:ext cx="8373616" cy="651098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</a:t>
            </a:r>
            <a:r>
              <a:rPr lang="de-DE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Wirtschaft und Arbeitswelt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1412776"/>
            <a:ext cx="8208912" cy="5184576"/>
          </a:xfrm>
        </p:spPr>
        <p:txBody>
          <a:bodyPr/>
          <a:lstStyle/>
          <a:p>
            <a:pPr marL="0" indent="0">
              <a:spcBef>
                <a:spcPts val="800"/>
              </a:spcBef>
              <a:buNone/>
            </a:pPr>
            <a:r>
              <a:rPr lang="de-DE" sz="36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Methoden und Kennzeichen des WP-Faches:</a:t>
            </a:r>
          </a:p>
          <a:p>
            <a:pPr>
              <a:spcBef>
                <a:spcPts val="800"/>
              </a:spcBef>
            </a:pPr>
            <a:r>
              <a:rPr lang="de-DE" sz="2200" dirty="0" smtClean="0">
                <a:solidFill>
                  <a:srgbClr val="002060"/>
                </a:solidFill>
              </a:rPr>
              <a:t>Zeichnen technischer Funktionsmodelle, Erwerb leichter handwerklicher und hauswirtschaftlicher Fertigkeiten   </a:t>
            </a:r>
          </a:p>
          <a:p>
            <a:pPr>
              <a:spcBef>
                <a:spcPts val="800"/>
              </a:spcBef>
            </a:pPr>
            <a:r>
              <a:rPr lang="de-DE" sz="2200" dirty="0" smtClean="0">
                <a:solidFill>
                  <a:srgbClr val="002060"/>
                </a:solidFill>
              </a:rPr>
              <a:t>Ergründen technischer Zusammenhänge und </a:t>
            </a:r>
            <a:r>
              <a:rPr lang="de-DE" sz="2200" dirty="0" err="1" smtClean="0">
                <a:solidFill>
                  <a:srgbClr val="002060"/>
                </a:solidFill>
              </a:rPr>
              <a:t>ernährungskundlicher</a:t>
            </a:r>
            <a:r>
              <a:rPr lang="de-DE" sz="2200" dirty="0" smtClean="0">
                <a:solidFill>
                  <a:srgbClr val="002060"/>
                </a:solidFill>
              </a:rPr>
              <a:t> Fragen in Theorie und Praxis</a:t>
            </a:r>
          </a:p>
          <a:p>
            <a:pPr>
              <a:spcBef>
                <a:spcPts val="800"/>
              </a:spcBef>
            </a:pPr>
            <a:r>
              <a:rPr lang="de-DE" sz="2200" dirty="0" smtClean="0">
                <a:solidFill>
                  <a:srgbClr val="002060"/>
                </a:solidFill>
              </a:rPr>
              <a:t>Erkunden verschiedener Berufe, z. B. im Bereich Holz-, Metall- und Kunststoffverarbeitung, Antriebstechnik und Elektronik</a:t>
            </a:r>
          </a:p>
          <a:p>
            <a:pPr>
              <a:spcBef>
                <a:spcPts val="800"/>
              </a:spcBef>
            </a:pPr>
            <a:r>
              <a:rPr lang="de-DE" sz="2200" dirty="0" smtClean="0">
                <a:solidFill>
                  <a:srgbClr val="002060"/>
                </a:solidFill>
              </a:rPr>
              <a:t>Diskussionen  über wirtschaftliche und gesellschaftliche Konsequenzen, die sich z. B. aus der zunehmenden Technisierung, veränderten Lebensbedingungen und Ernährungsgewohnheiten ergeben</a:t>
            </a:r>
          </a:p>
          <a:p>
            <a:pPr>
              <a:spcBef>
                <a:spcPts val="800"/>
              </a:spcBef>
            </a:pPr>
            <a:r>
              <a:rPr lang="de-DE" sz="2200" dirty="0" smtClean="0">
                <a:solidFill>
                  <a:srgbClr val="002060"/>
                </a:solidFill>
              </a:rPr>
              <a:t>Es werden 2 Klassenarbeiten geschrieben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753298"/>
            <a:ext cx="8373616" cy="651098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WP-Fach </a:t>
            </a:r>
            <a:r>
              <a:rPr lang="de-DE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Wirtschaft und Arbeitswelt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1412776"/>
            <a:ext cx="8064896" cy="5184576"/>
          </a:xfrm>
        </p:spPr>
        <p:txBody>
          <a:bodyPr/>
          <a:lstStyle/>
          <a:p>
            <a:pPr>
              <a:buNone/>
            </a:pPr>
            <a:r>
              <a:rPr lang="de-DE" sz="36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 sollte dieses WP-Fach wählen? </a:t>
            </a:r>
          </a:p>
          <a:p>
            <a:pPr>
              <a:spcBef>
                <a:spcPts val="1200"/>
              </a:spcBef>
              <a:buNone/>
            </a:pPr>
            <a:r>
              <a:rPr lang="de-DE" sz="2800" b="1" dirty="0" smtClean="0">
                <a:solidFill>
                  <a:srgbClr val="002060"/>
                </a:solidFill>
              </a:rPr>
              <a:t>Die Schülerinnen und Schüler sollten … </a:t>
            </a:r>
          </a:p>
          <a:p>
            <a:pPr>
              <a:spcBef>
                <a:spcPts val="1200"/>
              </a:spcBef>
            </a:pPr>
            <a:r>
              <a:rPr lang="de-DE" sz="2200" dirty="0" smtClean="0">
                <a:solidFill>
                  <a:srgbClr val="002060"/>
                </a:solidFill>
              </a:rPr>
              <a:t>Interesse an der Wirtschafts- und Arbeitswelt haben</a:t>
            </a:r>
            <a:r>
              <a:rPr lang="de-DE" sz="2200" dirty="0">
                <a:solidFill>
                  <a:srgbClr val="002060"/>
                </a:solidFill>
              </a:rPr>
              <a:t>.</a:t>
            </a:r>
            <a:r>
              <a:rPr lang="de-DE" sz="2200" dirty="0" smtClean="0">
                <a:solidFill>
                  <a:srgbClr val="002060"/>
                </a:solidFill>
              </a:rPr>
              <a:t>  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de-DE" sz="2200" dirty="0" smtClean="0">
                <a:solidFill>
                  <a:srgbClr val="002060"/>
                </a:solidFill>
              </a:rPr>
              <a:t>Spaß an der Lösung technischer und hauswirtschaftlicher Probleme haben</a:t>
            </a:r>
            <a:r>
              <a:rPr lang="de-DE" sz="2200" dirty="0">
                <a:solidFill>
                  <a:srgbClr val="002060"/>
                </a:solidFill>
              </a:rPr>
              <a:t>.</a:t>
            </a:r>
            <a:endParaRPr lang="de-DE" sz="2200" dirty="0" smtClean="0">
              <a:solidFill>
                <a:srgbClr val="002060"/>
              </a:solidFill>
            </a:endParaRP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de-DE" sz="2200" dirty="0" smtClean="0">
                <a:solidFill>
                  <a:srgbClr val="002060"/>
                </a:solidFill>
              </a:rPr>
              <a:t>wissen wollen, wie Dinge funktionieren</a:t>
            </a:r>
            <a:r>
              <a:rPr lang="de-DE" sz="2200" dirty="0">
                <a:solidFill>
                  <a:srgbClr val="002060"/>
                </a:solidFill>
              </a:rPr>
              <a:t>.</a:t>
            </a:r>
            <a:endParaRPr lang="de-DE" sz="2200" dirty="0" smtClean="0">
              <a:solidFill>
                <a:srgbClr val="002060"/>
              </a:solidFill>
            </a:endParaRP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de-DE" sz="2200" dirty="0" smtClean="0">
                <a:solidFill>
                  <a:srgbClr val="002060"/>
                </a:solidFill>
              </a:rPr>
              <a:t>ordentlich, ausdauernd und </a:t>
            </a:r>
            <a:r>
              <a:rPr lang="de-DE" sz="2200" u="sng" dirty="0" smtClean="0">
                <a:solidFill>
                  <a:srgbClr val="002060"/>
                </a:solidFill>
              </a:rPr>
              <a:t>im Team</a:t>
            </a:r>
            <a:r>
              <a:rPr lang="de-DE" sz="2200" dirty="0" smtClean="0">
                <a:solidFill>
                  <a:srgbClr val="002060"/>
                </a:solidFill>
              </a:rPr>
              <a:t> planen und arbeiten können</a:t>
            </a:r>
            <a:r>
              <a:rPr lang="de-DE" sz="2200" dirty="0">
                <a:solidFill>
                  <a:srgbClr val="002060"/>
                </a:solidFill>
              </a:rPr>
              <a:t>.</a:t>
            </a:r>
            <a:endParaRPr lang="de-DE" sz="2200" dirty="0" smtClean="0">
              <a:solidFill>
                <a:srgbClr val="002060"/>
              </a:solidFill>
            </a:endParaRPr>
          </a:p>
          <a:p>
            <a:pPr>
              <a:spcBef>
                <a:spcPts val="1200"/>
              </a:spcBef>
            </a:pPr>
            <a:r>
              <a:rPr lang="de-DE" sz="2200" dirty="0" smtClean="0">
                <a:solidFill>
                  <a:srgbClr val="002060"/>
                </a:solidFill>
              </a:rPr>
              <a:t>nicht nur „basteln“ und „kochen“ wollen</a:t>
            </a:r>
            <a:r>
              <a:rPr lang="de-DE" sz="2200" dirty="0">
                <a:solidFill>
                  <a:srgbClr val="002060"/>
                </a:solidFill>
              </a:rPr>
              <a:t>.</a:t>
            </a:r>
            <a:endParaRPr lang="de-DE" sz="2200" dirty="0" smtClean="0">
              <a:solidFill>
                <a:srgbClr val="002060"/>
              </a:solidFill>
            </a:endParaRPr>
          </a:p>
          <a:p>
            <a:pPr>
              <a:spcBef>
                <a:spcPts val="1200"/>
              </a:spcBef>
            </a:pPr>
            <a:r>
              <a:rPr lang="de-DE" sz="2200" dirty="0" smtClean="0">
                <a:solidFill>
                  <a:srgbClr val="002060"/>
                </a:solidFill>
              </a:rPr>
              <a:t>mit den Händen </a:t>
            </a:r>
            <a:r>
              <a:rPr lang="de-DE" sz="2200" u="sng" dirty="0" smtClean="0">
                <a:solidFill>
                  <a:srgbClr val="002060"/>
                </a:solidFill>
              </a:rPr>
              <a:t>und mit dem Kopf</a:t>
            </a:r>
            <a:r>
              <a:rPr lang="de-DE" sz="2200" dirty="0" smtClean="0">
                <a:solidFill>
                  <a:srgbClr val="002060"/>
                </a:solidFill>
              </a:rPr>
              <a:t> arbeiten wollen</a:t>
            </a:r>
            <a:r>
              <a:rPr lang="de-DE" sz="2200" dirty="0">
                <a:solidFill>
                  <a:srgbClr val="002060"/>
                </a:solidFill>
              </a:rPr>
              <a:t>.</a:t>
            </a:r>
            <a:endParaRPr lang="de-DE" sz="2200" dirty="0" smtClean="0">
              <a:solidFill>
                <a:srgbClr val="002060"/>
              </a:solidFill>
            </a:endParaRPr>
          </a:p>
          <a:p>
            <a:pPr>
              <a:spcBef>
                <a:spcPts val="1200"/>
              </a:spcBef>
            </a:pPr>
            <a:r>
              <a:rPr lang="de-DE" sz="2200" dirty="0" smtClean="0">
                <a:solidFill>
                  <a:srgbClr val="002060"/>
                </a:solidFill>
              </a:rPr>
              <a:t>über Fachgrenzen hinaus denken können und bereit sein, theoretische Kenntnisse aus Mathematik, Physik, Chemie, Biologie und Gesellschaftslehre sich anzueignen und einbringen zu können. </a:t>
            </a:r>
          </a:p>
          <a:p>
            <a:pPr>
              <a:buNone/>
            </a:pPr>
            <a:endParaRPr lang="de-DE" sz="2400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373616" cy="651098"/>
          </a:xfrm>
        </p:spPr>
        <p:txBody>
          <a:bodyPr/>
          <a:lstStyle/>
          <a:p>
            <a:r>
              <a:rPr lang="de-DE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Ausblick - Wie geht es weiter? 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1268760"/>
            <a:ext cx="8064896" cy="5472608"/>
          </a:xfrm>
        </p:spPr>
        <p:txBody>
          <a:bodyPr/>
          <a:lstStyle/>
          <a:p>
            <a:pPr>
              <a:buNone/>
            </a:pPr>
            <a:r>
              <a:rPr lang="de-DE" sz="3600" b="1" dirty="0" smtClean="0">
                <a:solidFill>
                  <a:srgbClr val="99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Termine </a:t>
            </a:r>
          </a:p>
          <a:p>
            <a:pPr>
              <a:spcBef>
                <a:spcPts val="600"/>
              </a:spcBef>
            </a:pPr>
            <a:r>
              <a:rPr lang="de-DE" sz="2400" b="1" dirty="0">
                <a:solidFill>
                  <a:srgbClr val="002060"/>
                </a:solidFill>
              </a:rPr>
              <a:t>Ab sofort: </a:t>
            </a:r>
            <a:r>
              <a:rPr lang="de-DE" sz="2000" dirty="0" smtClean="0">
                <a:solidFill>
                  <a:srgbClr val="002060"/>
                </a:solidFill>
              </a:rPr>
              <a:t>Klassenleitungen, Fachlehrer*innen und Beratungslehrer der Abteilung 5/6 beraten Sie und Ihr Kind </a:t>
            </a:r>
            <a:r>
              <a:rPr lang="de-DE" sz="2000" dirty="0">
                <a:solidFill>
                  <a:srgbClr val="002060"/>
                </a:solidFill>
              </a:rPr>
              <a:t>gerne!  </a:t>
            </a:r>
          </a:p>
          <a:p>
            <a:pPr>
              <a:spcBef>
                <a:spcPts val="600"/>
              </a:spcBef>
            </a:pPr>
            <a:r>
              <a:rPr lang="de-DE" sz="2400" b="1" dirty="0" smtClean="0">
                <a:solidFill>
                  <a:srgbClr val="002060"/>
                </a:solidFill>
              </a:rPr>
              <a:t>Freitag, 01.03.2024 </a:t>
            </a:r>
          </a:p>
          <a:p>
            <a:pPr marL="172800" indent="0">
              <a:spcBef>
                <a:spcPts val="300"/>
              </a:spcBef>
              <a:buNone/>
            </a:pPr>
            <a:r>
              <a:rPr lang="de-DE" sz="2000" dirty="0" smtClean="0">
                <a:solidFill>
                  <a:srgbClr val="002060"/>
                </a:solidFill>
              </a:rPr>
              <a:t>Zentrale Info-Veranstaltung für die Schülerinnen und Schüler mit anschließendem Start der Vorwahlen</a:t>
            </a:r>
          </a:p>
          <a:p>
            <a:pPr marL="172800" indent="-172800">
              <a:spcBef>
                <a:spcPts val="600"/>
              </a:spcBef>
            </a:pPr>
            <a:r>
              <a:rPr lang="de-DE" sz="2400" b="1" dirty="0" smtClean="0">
                <a:solidFill>
                  <a:srgbClr val="002060"/>
                </a:solidFill>
              </a:rPr>
              <a:t>Freitag, 08.03.2023</a:t>
            </a:r>
          </a:p>
          <a:p>
            <a:pPr marL="180975" lvl="1" indent="0">
              <a:spcBef>
                <a:spcPts val="600"/>
              </a:spcBef>
              <a:buNone/>
            </a:pPr>
            <a:r>
              <a:rPr lang="de-DE" sz="2000" dirty="0" smtClean="0">
                <a:solidFill>
                  <a:srgbClr val="002060"/>
                </a:solidFill>
              </a:rPr>
              <a:t>Letzter Tag der Vorwahlen </a:t>
            </a:r>
            <a:endParaRPr lang="de-DE" sz="2000" dirty="0">
              <a:solidFill>
                <a:srgbClr val="002060"/>
              </a:solidFill>
            </a:endParaRPr>
          </a:p>
          <a:p>
            <a:pPr marL="172800" indent="-172800">
              <a:spcBef>
                <a:spcPts val="600"/>
              </a:spcBef>
            </a:pPr>
            <a:r>
              <a:rPr lang="de-DE" sz="2400" b="1" dirty="0">
                <a:solidFill>
                  <a:srgbClr val="002060"/>
                </a:solidFill>
              </a:rPr>
              <a:t>Dienstag, </a:t>
            </a:r>
            <a:r>
              <a:rPr lang="de-DE" sz="2400" b="1" dirty="0" smtClean="0">
                <a:solidFill>
                  <a:srgbClr val="002060"/>
                </a:solidFill>
              </a:rPr>
              <a:t>12.03.2024</a:t>
            </a:r>
          </a:p>
          <a:p>
            <a:pPr marL="180975" indent="0">
              <a:spcBef>
                <a:spcPts val="600"/>
              </a:spcBef>
              <a:buNone/>
              <a:tabLst>
                <a:tab pos="180975" algn="l"/>
              </a:tabLst>
            </a:pPr>
            <a:r>
              <a:rPr lang="de-DE" sz="2000" dirty="0">
                <a:solidFill>
                  <a:srgbClr val="002060"/>
                </a:solidFill>
              </a:rPr>
              <a:t>Pädagogische Konferenz berät über die Entscheidung der </a:t>
            </a:r>
            <a:r>
              <a:rPr lang="de-DE" sz="2000" dirty="0" smtClean="0">
                <a:solidFill>
                  <a:srgbClr val="002060"/>
                </a:solidFill>
              </a:rPr>
              <a:t>Schüler*innen </a:t>
            </a:r>
            <a:r>
              <a:rPr lang="de-DE" sz="2000" dirty="0">
                <a:solidFill>
                  <a:srgbClr val="002060"/>
                </a:solidFill>
              </a:rPr>
              <a:t>und Eltern und gibt eine Empfehlung ab </a:t>
            </a:r>
            <a:endParaRPr lang="de-DE" sz="2000" b="1" dirty="0" smtClean="0">
              <a:solidFill>
                <a:srgbClr val="002060"/>
              </a:solidFill>
            </a:endParaRPr>
          </a:p>
          <a:p>
            <a:pPr marL="172800" indent="-172800">
              <a:spcBef>
                <a:spcPts val="600"/>
              </a:spcBef>
            </a:pPr>
            <a:r>
              <a:rPr lang="de-DE" sz="2400" b="1" dirty="0" smtClean="0">
                <a:solidFill>
                  <a:srgbClr val="002060"/>
                </a:solidFill>
              </a:rPr>
              <a:t>Beratungstag am Donnerstag, 11.04.2024</a:t>
            </a:r>
          </a:p>
          <a:p>
            <a:pPr marL="180975" indent="0">
              <a:spcBef>
                <a:spcPts val="600"/>
              </a:spcBef>
              <a:buNone/>
            </a:pPr>
            <a:r>
              <a:rPr lang="de-DE" sz="2000" dirty="0">
                <a:solidFill>
                  <a:srgbClr val="002060"/>
                </a:solidFill>
              </a:rPr>
              <a:t>Ggf. Einzelfallberatung durch Klassen- und </a:t>
            </a:r>
            <a:r>
              <a:rPr lang="de-DE" sz="2000" dirty="0" smtClean="0">
                <a:solidFill>
                  <a:srgbClr val="002060"/>
                </a:solidFill>
              </a:rPr>
              <a:t>Abteilungsleitung</a:t>
            </a:r>
            <a:endParaRPr lang="de-DE" sz="2400" b="1" dirty="0" smtClean="0">
              <a:solidFill>
                <a:srgbClr val="002060"/>
              </a:solidFill>
            </a:endParaRPr>
          </a:p>
          <a:p>
            <a:pPr marL="172800" indent="-172800">
              <a:spcBef>
                <a:spcPts val="600"/>
              </a:spcBef>
            </a:pPr>
            <a:r>
              <a:rPr lang="de-DE" sz="2400" b="1" dirty="0" smtClean="0">
                <a:solidFill>
                  <a:srgbClr val="002060"/>
                </a:solidFill>
              </a:rPr>
              <a:t>Freitag, 19.04.2024 </a:t>
            </a:r>
          </a:p>
          <a:p>
            <a:pPr marL="180975" indent="0">
              <a:spcBef>
                <a:spcPts val="600"/>
              </a:spcBef>
              <a:buNone/>
            </a:pPr>
            <a:r>
              <a:rPr lang="de-DE" sz="2000" dirty="0" smtClean="0">
                <a:solidFill>
                  <a:srgbClr val="002060"/>
                </a:solidFill>
              </a:rPr>
              <a:t>Letzter Abgabetermin für die Wahlzettel</a:t>
            </a:r>
          </a:p>
          <a:p>
            <a:pPr>
              <a:buNone/>
            </a:pPr>
            <a:endParaRPr lang="de-DE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93553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NMG - P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2" id="{BC61F16B-FDF6-7646-BD72-B1431F0CC67E}" vid="{93EFEBDF-16FC-B140-B0EC-3B6F78472377}"/>
    </a:ext>
  </a:ext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NMG - PP</Template>
  <TotalTime>0</TotalTime>
  <Words>1262</Words>
  <Application>Microsoft Office PowerPoint</Application>
  <PresentationFormat>Bildschirmpräsentation (4:3)</PresentationFormat>
  <Paragraphs>300</Paragraphs>
  <Slides>29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Wingdings</vt:lpstr>
      <vt:lpstr>Wingdings 2</vt:lpstr>
      <vt:lpstr>NMG - PP</vt:lpstr>
      <vt:lpstr> Wahlpflichtfach (WP)  ab Jahrgang 7</vt:lpstr>
      <vt:lpstr>TOP</vt:lpstr>
      <vt:lpstr>Das WP-Fach im Kontext der Differenzierungsmöglichkeiten an der Gesamtschule Differenzierung nach Neigung</vt:lpstr>
      <vt:lpstr>Das WP-Fach im Kontext der Differenzierungsmöglichkeiten an der Gesamtschule Differenzierung nach Leistung</vt:lpstr>
      <vt:lpstr>Das WP-Fach im Kontext der Differenzierungsmöglichkeiten an der Gesamtschule Differenzierung nach Neigung und Leistung</vt:lpstr>
      <vt:lpstr>Das WP-Fach im Kontext der Abschlüsse an der Gesamtschule</vt:lpstr>
      <vt:lpstr>Allgemeine Grundlagen für die WP-Wahl</vt:lpstr>
      <vt:lpstr>WP-Fach 2. Fremdsprache</vt:lpstr>
      <vt:lpstr>WP-Fach 2. Fremdsprache</vt:lpstr>
      <vt:lpstr>WP-Fach 2. Fremdsprache</vt:lpstr>
      <vt:lpstr>WP-Fach 2. Fremdsprache</vt:lpstr>
      <vt:lpstr>WP-Fach Naturwissenschaften</vt:lpstr>
      <vt:lpstr>WP-Fach Naturwissenschaften</vt:lpstr>
      <vt:lpstr>WP-Fach Naturwissenschaften</vt:lpstr>
      <vt:lpstr>WP-Fach Naturwissenschaften</vt:lpstr>
      <vt:lpstr>WP-Fach Naturwissenschaften</vt:lpstr>
      <vt:lpstr>WP-Fach MINT</vt:lpstr>
      <vt:lpstr>WP-Fach Darstellen und Gestalten </vt:lpstr>
      <vt:lpstr>WP-Fach Darstellen und Gestalten</vt:lpstr>
      <vt:lpstr>WP-Fach Darstellen und Gestalten</vt:lpstr>
      <vt:lpstr>WP-Fach Darstellen und Gestalten</vt:lpstr>
      <vt:lpstr>WP-Fach Wirtschaft und Arbeitswelt</vt:lpstr>
      <vt:lpstr>WP-Fach Wirtschaft und Arbeitswelt</vt:lpstr>
      <vt:lpstr>WP-Fach Wirtschaft und Arbeitswelt</vt:lpstr>
      <vt:lpstr>WP-Fach Wirtschaft und Arbeitswelt</vt:lpstr>
      <vt:lpstr>WP-Fach Wirtschaft und Arbeitswelt</vt:lpstr>
      <vt:lpstr>WP-Fach Wirtschaft und Arbeitswelt</vt:lpstr>
      <vt:lpstr>WP-Fach Wirtschaft und Arbeitswelt</vt:lpstr>
      <vt:lpstr>Ausblick - Wie geht es weiter?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Sandra Rindelhardt</dc:creator>
  <cp:lastModifiedBy>Veber Britta</cp:lastModifiedBy>
  <cp:revision>208</cp:revision>
  <cp:lastPrinted>2023-02-03T11:45:36Z</cp:lastPrinted>
  <dcterms:created xsi:type="dcterms:W3CDTF">2012-03-07T17:19:48Z</dcterms:created>
  <dcterms:modified xsi:type="dcterms:W3CDTF">2024-02-06T13:25:18Z</dcterms:modified>
</cp:coreProperties>
</file>